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4"/>
  </p:notesMasterIdLst>
  <p:handoutMasterIdLst>
    <p:handoutMasterId r:id="rId25"/>
  </p:handoutMasterIdLst>
  <p:sldIdLst>
    <p:sldId id="256" r:id="rId5"/>
    <p:sldId id="283" r:id="rId6"/>
    <p:sldId id="259" r:id="rId7"/>
    <p:sldId id="261" r:id="rId8"/>
    <p:sldId id="292" r:id="rId9"/>
    <p:sldId id="284" r:id="rId10"/>
    <p:sldId id="302" r:id="rId11"/>
    <p:sldId id="290" r:id="rId12"/>
    <p:sldId id="263" r:id="rId13"/>
    <p:sldId id="285" r:id="rId14"/>
    <p:sldId id="295" r:id="rId15"/>
    <p:sldId id="296" r:id="rId16"/>
    <p:sldId id="297" r:id="rId17"/>
    <p:sldId id="294" r:id="rId18"/>
    <p:sldId id="288" r:id="rId19"/>
    <p:sldId id="300" r:id="rId20"/>
    <p:sldId id="299" r:id="rId21"/>
    <p:sldId id="301" r:id="rId22"/>
    <p:sldId id="269"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3BC"/>
    <a:srgbClr val="416DA5"/>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0938" y="0"/>
            <a:ext cx="3037840" cy="466434"/>
          </a:xfrm>
          <a:prstGeom prst="rect">
            <a:avLst/>
          </a:prstGeom>
        </p:spPr>
        <p:txBody>
          <a:bodyPr vert="horz" lIns="93172" tIns="46587" rIns="93172" bIns="46587" rtlCol="0"/>
          <a:lstStyle>
            <a:lvl1pPr algn="r">
              <a:defRPr sz="1200"/>
            </a:lvl1pPr>
          </a:lstStyle>
          <a:p>
            <a:fld id="{EC34C92B-6A45-864A-B429-22A9039765DA}" type="datetimeFigureOut">
              <a:rPr lang="en-US" smtClean="0"/>
              <a:t>2/7/2020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0938" y="8829968"/>
            <a:ext cx="3037840" cy="466433"/>
          </a:xfrm>
          <a:prstGeom prst="rect">
            <a:avLst/>
          </a:prstGeom>
        </p:spPr>
        <p:txBody>
          <a:bodyPr vert="horz" lIns="93172" tIns="46587" rIns="93172" bIns="46587"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0D265FE6-BEE9-465E-9202-2D200EDE749C}" type="datetimeFigureOut">
              <a:rPr lang="en-US" noProof="0" smtClean="0"/>
              <a:t>2/7/2020</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dirty="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dirty="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transition spd="med">
    <p:pull/>
  </p:transition>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30.jpeg"/><Relationship Id="rId11" Type="http://schemas.openxmlformats.org/officeDocument/2006/relationships/image" Target="../media/image45.png"/><Relationship Id="rId5" Type="http://schemas.openxmlformats.org/officeDocument/2006/relationships/image" Target="../media/image29.jpeg"/><Relationship Id="rId10"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33.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https://www.youtube.com/embed/AJCapfyTFPQ" TargetMode="External"/><Relationship Id="rId1" Type="http://schemas.openxmlformats.org/officeDocument/2006/relationships/video" Target="https://www.youtube.com/embed/Vc4FfdMnULw"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5585997" y="5050980"/>
            <a:ext cx="5352976" cy="701731"/>
          </a:xfrm>
        </p:spPr>
        <p:txBody>
          <a:bodyPr/>
          <a:lstStyle/>
          <a:p>
            <a:pPr algn="r"/>
            <a:r>
              <a:rPr lang="en-US" u="sng" dirty="0"/>
              <a:t>Program Overview</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204538" y="5752711"/>
            <a:ext cx="4734435" cy="341632"/>
          </a:xfrm>
        </p:spPr>
        <p:txBody>
          <a:bodyPr/>
          <a:lstStyle/>
          <a:p>
            <a:pPr algn="r"/>
            <a:r>
              <a:rPr lang="en-US" dirty="0"/>
              <a:t>A Take Care of Texas Presentation</a:t>
            </a:r>
          </a:p>
        </p:txBody>
      </p:sp>
      <p:pic>
        <p:nvPicPr>
          <p:cNvPr id="4" name="Picture 3">
            <a:extLst>
              <a:ext uri="{FF2B5EF4-FFF2-40B4-BE49-F238E27FC236}">
                <a16:creationId xmlns:a16="http://schemas.microsoft.com/office/drawing/2014/main" id="{E128BADE-8CC1-443D-AEDC-8645E0B7C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59" y="3491695"/>
            <a:ext cx="4734435" cy="3156289"/>
          </a:xfrm>
          <a:prstGeom prst="rect">
            <a:avLst/>
          </a:prstGeom>
        </p:spPr>
      </p:pic>
      <p:pic>
        <p:nvPicPr>
          <p:cNvPr id="20" name="Picture Placeholder 19" descr="A view of a rocky mountain&#10;&#10;Description automatically generated">
            <a:extLst>
              <a:ext uri="{FF2B5EF4-FFF2-40B4-BE49-F238E27FC236}">
                <a16:creationId xmlns:a16="http://schemas.microsoft.com/office/drawing/2014/main" id="{B96223F5-5AEC-4F50-A16B-8E8358D16E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urple flower on a plant&#10;&#10;Description automatically generated">
            <a:extLst>
              <a:ext uri="{FF2B5EF4-FFF2-40B4-BE49-F238E27FC236}">
                <a16:creationId xmlns:a16="http://schemas.microsoft.com/office/drawing/2014/main" id="{37025D52-653C-483F-BADA-2032CE9CA3A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23992" y="4587876"/>
            <a:ext cx="11944014" cy="2146775"/>
          </a:xfrm>
        </p:spPr>
      </p:pic>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solidFill>
                  <a:schemeClr val="tx1"/>
                </a:solidFill>
              </a:rPr>
              <a:t>Important Online Resources</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2464424"/>
            <a:ext cx="9666514" cy="387798"/>
          </a:xfrm>
        </p:spPr>
        <p:txBody>
          <a:bodyPr/>
          <a:lstStyle/>
          <a:p>
            <a:r>
              <a:rPr lang="en-US" sz="2800" dirty="0"/>
              <a:t>Key Resources Accessible Online</a:t>
            </a:r>
          </a:p>
        </p:txBody>
      </p:sp>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10</a:t>
            </a:fld>
            <a:endParaRPr lang="en-US" b="1" dirty="0">
              <a:solidFill>
                <a:schemeClr val="bg1"/>
              </a:solidFill>
            </a:endParaRPr>
          </a:p>
        </p:txBody>
      </p:sp>
    </p:spTree>
    <p:extLst>
      <p:ext uri="{BB962C8B-B14F-4D97-AF65-F5344CB8AC3E}">
        <p14:creationId xmlns:p14="http://schemas.microsoft.com/office/powerpoint/2010/main" val="784331032"/>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ECE579-7DEC-49D5-875A-88F5DD7107B0}"/>
              </a:ext>
            </a:extLst>
          </p:cNvPr>
          <p:cNvSpPr>
            <a:spLocks noGrp="1"/>
          </p:cNvSpPr>
          <p:nvPr>
            <p:ph type="body" sz="quarter" idx="14"/>
          </p:nvPr>
        </p:nvSpPr>
        <p:spPr/>
        <p:txBody>
          <a:bodyPr/>
          <a:lstStyle/>
          <a:p>
            <a:r>
              <a:rPr lang="en-US" sz="1800" dirty="0"/>
              <a:t>Take the Pledge</a:t>
            </a:r>
          </a:p>
        </p:txBody>
      </p:sp>
      <p:sp>
        <p:nvSpPr>
          <p:cNvPr id="3" name="Text Placeholder 2">
            <a:extLst>
              <a:ext uri="{FF2B5EF4-FFF2-40B4-BE49-F238E27FC236}">
                <a16:creationId xmlns:a16="http://schemas.microsoft.com/office/drawing/2014/main" id="{07AE9BAE-DF81-4415-8E85-5436DB16C5F0}"/>
              </a:ext>
            </a:extLst>
          </p:cNvPr>
          <p:cNvSpPr>
            <a:spLocks noGrp="1"/>
          </p:cNvSpPr>
          <p:nvPr>
            <p:ph type="body" sz="quarter" idx="15"/>
          </p:nvPr>
        </p:nvSpPr>
        <p:spPr/>
        <p:txBody>
          <a:bodyPr/>
          <a:lstStyle/>
          <a:p>
            <a:r>
              <a:rPr lang="en-US" sz="1800" dirty="0"/>
              <a:t>Make a Difference</a:t>
            </a:r>
          </a:p>
        </p:txBody>
      </p:sp>
      <p:sp>
        <p:nvSpPr>
          <p:cNvPr id="4" name="Text Placeholder 3">
            <a:extLst>
              <a:ext uri="{FF2B5EF4-FFF2-40B4-BE49-F238E27FC236}">
                <a16:creationId xmlns:a16="http://schemas.microsoft.com/office/drawing/2014/main" id="{EDD073B6-036F-4C3E-8752-27CF92546CF3}"/>
              </a:ext>
            </a:extLst>
          </p:cNvPr>
          <p:cNvSpPr>
            <a:spLocks noGrp="1"/>
          </p:cNvSpPr>
          <p:nvPr>
            <p:ph type="body" sz="quarter" idx="17"/>
          </p:nvPr>
        </p:nvSpPr>
        <p:spPr>
          <a:xfrm>
            <a:off x="571500" y="2156689"/>
            <a:ext cx="4900386" cy="1767612"/>
          </a:xfrm>
        </p:spPr>
        <p:txBody>
          <a:bodyPr/>
          <a:lstStyle/>
          <a:p>
            <a:r>
              <a:rPr lang="en-US" sz="1800" dirty="0"/>
              <a:t>We encourage Texans to </a:t>
            </a:r>
            <a:r>
              <a:rPr lang="en-US" sz="1800" b="1" dirty="0"/>
              <a:t>“Take the Pledge” </a:t>
            </a:r>
            <a:r>
              <a:rPr lang="en-US" sz="1800" dirty="0"/>
              <a:t>and indicate which ways they will actively help to conserve water and energy, and keep the air clean.</a:t>
            </a:r>
          </a:p>
          <a:p>
            <a:r>
              <a:rPr lang="en-US" sz="1800" dirty="0"/>
              <a:t>By completing the pledge, Texans can receive a </a:t>
            </a:r>
            <a:r>
              <a:rPr lang="en-US" sz="1800" b="1" dirty="0"/>
              <a:t>FREE Texas Parks &amp; Wildlife "Texas State Parks: Official Guide" </a:t>
            </a:r>
            <a:r>
              <a:rPr lang="en-US" sz="1800" dirty="0"/>
              <a:t>and a </a:t>
            </a:r>
            <a:r>
              <a:rPr lang="en-US" sz="1800" b="1" dirty="0"/>
              <a:t>FREE Take Care of Texas sticker</a:t>
            </a:r>
            <a:r>
              <a:rPr lang="en-US" sz="1800" dirty="0"/>
              <a:t>!</a:t>
            </a:r>
          </a:p>
        </p:txBody>
      </p:sp>
      <p:sp>
        <p:nvSpPr>
          <p:cNvPr id="5" name="Text Placeholder 4">
            <a:extLst>
              <a:ext uri="{FF2B5EF4-FFF2-40B4-BE49-F238E27FC236}">
                <a16:creationId xmlns:a16="http://schemas.microsoft.com/office/drawing/2014/main" id="{59985245-616A-4D8C-9626-7484785C6C41}"/>
              </a:ext>
            </a:extLst>
          </p:cNvPr>
          <p:cNvSpPr>
            <a:spLocks noGrp="1"/>
          </p:cNvSpPr>
          <p:nvPr>
            <p:ph type="body" sz="quarter" idx="18"/>
          </p:nvPr>
        </p:nvSpPr>
        <p:spPr>
          <a:xfrm>
            <a:off x="6720114" y="2156688"/>
            <a:ext cx="4900386" cy="1767613"/>
          </a:xfrm>
        </p:spPr>
        <p:txBody>
          <a:bodyPr/>
          <a:lstStyle/>
          <a:p>
            <a:r>
              <a:rPr lang="en-US" sz="1800" dirty="0"/>
              <a:t>Our </a:t>
            </a:r>
            <a:r>
              <a:rPr lang="en-US" sz="1800" b="1" dirty="0"/>
              <a:t>“Make a Difference”</a:t>
            </a:r>
            <a:r>
              <a:rPr lang="en-US" sz="1800" dirty="0"/>
              <a:t> calculation tool shows Texans their impact on the environment based on </a:t>
            </a:r>
            <a:r>
              <a:rPr lang="en-US" sz="1800" b="1" dirty="0"/>
              <a:t>the year they were born</a:t>
            </a:r>
            <a:r>
              <a:rPr lang="en-US" sz="1800" dirty="0"/>
              <a:t> and </a:t>
            </a:r>
            <a:r>
              <a:rPr lang="en-US" sz="1800" b="1" dirty="0"/>
              <a:t>average statewide resource usage</a:t>
            </a:r>
            <a:r>
              <a:rPr lang="en-US" sz="1800" dirty="0"/>
              <a:t>.</a:t>
            </a:r>
          </a:p>
        </p:txBody>
      </p:sp>
      <p:sp>
        <p:nvSpPr>
          <p:cNvPr id="6" name="Title 5">
            <a:extLst>
              <a:ext uri="{FF2B5EF4-FFF2-40B4-BE49-F238E27FC236}">
                <a16:creationId xmlns:a16="http://schemas.microsoft.com/office/drawing/2014/main" id="{839D4C4B-78B2-4A86-82F4-1004E405BAF8}"/>
              </a:ext>
            </a:extLst>
          </p:cNvPr>
          <p:cNvSpPr>
            <a:spLocks noGrp="1"/>
          </p:cNvSpPr>
          <p:nvPr>
            <p:ph type="title"/>
          </p:nvPr>
        </p:nvSpPr>
        <p:spPr/>
        <p:txBody>
          <a:bodyPr/>
          <a:lstStyle/>
          <a:p>
            <a:r>
              <a:rPr lang="en-US" dirty="0"/>
              <a:t>Important Online Resources</a:t>
            </a:r>
          </a:p>
        </p:txBody>
      </p:sp>
      <p:grpSp>
        <p:nvGrpSpPr>
          <p:cNvPr id="23" name="Group 22">
            <a:extLst>
              <a:ext uri="{FF2B5EF4-FFF2-40B4-BE49-F238E27FC236}">
                <a16:creationId xmlns:a16="http://schemas.microsoft.com/office/drawing/2014/main" id="{7710E9F5-2EDD-4D6E-8983-89319771C740}"/>
              </a:ext>
            </a:extLst>
          </p:cNvPr>
          <p:cNvGrpSpPr/>
          <p:nvPr/>
        </p:nvGrpSpPr>
        <p:grpSpPr>
          <a:xfrm>
            <a:off x="571500" y="4410495"/>
            <a:ext cx="4900386" cy="1947290"/>
            <a:chOff x="571500" y="4137755"/>
            <a:chExt cx="4900386" cy="1947290"/>
          </a:xfrm>
        </p:grpSpPr>
        <p:pic>
          <p:nvPicPr>
            <p:cNvPr id="8" name="Picture 7" descr="A picture containing outdoor, water, man, blue&#10;&#10;Description automatically generated">
              <a:extLst>
                <a:ext uri="{FF2B5EF4-FFF2-40B4-BE49-F238E27FC236}">
                  <a16:creationId xmlns:a16="http://schemas.microsoft.com/office/drawing/2014/main" id="{6DA81A1A-D101-42B4-9E4A-A981573B3C2B}"/>
                </a:ext>
              </a:extLst>
            </p:cNvPr>
            <p:cNvPicPr>
              <a:picLocks noChangeAspect="1"/>
            </p:cNvPicPr>
            <p:nvPr/>
          </p:nvPicPr>
          <p:blipFill rotWithShape="1">
            <a:blip r:embed="rId2">
              <a:extLst>
                <a:ext uri="{28A0092B-C50C-407E-A947-70E740481C1C}">
                  <a14:useLocalDpi xmlns:a14="http://schemas.microsoft.com/office/drawing/2010/main" val="0"/>
                </a:ext>
              </a:extLst>
            </a:blip>
            <a:srcRect t="9717" b="10809"/>
            <a:stretch/>
          </p:blipFill>
          <p:spPr>
            <a:xfrm>
              <a:off x="571500" y="4137755"/>
              <a:ext cx="4900386" cy="1947290"/>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7D7B15A5-25EA-4203-8A7B-8D077DC82B77}"/>
                </a:ext>
              </a:extLst>
            </p:cNvPr>
            <p:cNvSpPr/>
            <p:nvPr/>
          </p:nvSpPr>
          <p:spPr>
            <a:xfrm>
              <a:off x="3342724" y="4137755"/>
              <a:ext cx="2129162" cy="1947290"/>
            </a:xfrm>
            <a:prstGeom prst="rect">
              <a:avLst/>
            </a:prstGeom>
            <a:solidFill>
              <a:srgbClr val="41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close up of a sign&#10;&#10;Description automatically generated">
              <a:extLst>
                <a:ext uri="{FF2B5EF4-FFF2-40B4-BE49-F238E27FC236}">
                  <a16:creationId xmlns:a16="http://schemas.microsoft.com/office/drawing/2014/main" id="{010158FE-C5E2-48E0-AF27-BF587D298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459" y="4236619"/>
              <a:ext cx="2248427" cy="1848426"/>
            </a:xfrm>
            <a:prstGeom prst="rect">
              <a:avLst/>
            </a:prstGeom>
            <a:ln>
              <a:noFill/>
            </a:ln>
            <a:effectLst>
              <a:outerShdw blurRad="292100" dist="139700" dir="2700000" algn="tl" rotWithShape="0">
                <a:srgbClr val="333333">
                  <a:alpha val="65000"/>
                </a:srgbClr>
              </a:outerShdw>
            </a:effectLst>
          </p:spPr>
        </p:pic>
      </p:grpSp>
      <p:grpSp>
        <p:nvGrpSpPr>
          <p:cNvPr id="11" name="Group 10">
            <a:extLst>
              <a:ext uri="{FF2B5EF4-FFF2-40B4-BE49-F238E27FC236}">
                <a16:creationId xmlns:a16="http://schemas.microsoft.com/office/drawing/2014/main" id="{E149255D-9498-4235-B789-0D06D35C0447}"/>
              </a:ext>
            </a:extLst>
          </p:cNvPr>
          <p:cNvGrpSpPr/>
          <p:nvPr/>
        </p:nvGrpSpPr>
        <p:grpSpPr>
          <a:xfrm>
            <a:off x="8123845" y="3273070"/>
            <a:ext cx="1817096" cy="3499642"/>
            <a:chOff x="7371999" y="2156688"/>
            <a:chExt cx="2987326" cy="5753449"/>
          </a:xfrm>
        </p:grpSpPr>
        <p:pic>
          <p:nvPicPr>
            <p:cNvPr id="7" name="Picture 6">
              <a:extLst>
                <a:ext uri="{FF2B5EF4-FFF2-40B4-BE49-F238E27FC236}">
                  <a16:creationId xmlns:a16="http://schemas.microsoft.com/office/drawing/2014/main" id="{3320F5C7-8D01-4E08-9F2C-CD474FACDB93}"/>
                </a:ext>
              </a:extLst>
            </p:cNvPr>
            <p:cNvPicPr>
              <a:picLocks noChangeAspect="1"/>
            </p:cNvPicPr>
            <p:nvPr/>
          </p:nvPicPr>
          <p:blipFill>
            <a:blip r:embed="rId4"/>
            <a:stretch>
              <a:fillRect/>
            </a:stretch>
          </p:blipFill>
          <p:spPr>
            <a:xfrm>
              <a:off x="7371999" y="2156688"/>
              <a:ext cx="2987326" cy="195189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2A87E35-AE74-4701-A1CC-310650B78847}"/>
                </a:ext>
              </a:extLst>
            </p:cNvPr>
            <p:cNvPicPr>
              <a:picLocks noChangeAspect="1"/>
            </p:cNvPicPr>
            <p:nvPr/>
          </p:nvPicPr>
          <p:blipFill>
            <a:blip r:embed="rId5"/>
            <a:stretch>
              <a:fillRect/>
            </a:stretch>
          </p:blipFill>
          <p:spPr>
            <a:xfrm>
              <a:off x="7372888" y="4108579"/>
              <a:ext cx="2986437" cy="187617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2A2565B-12A0-466C-8303-A47CFCA1B770}"/>
                </a:ext>
              </a:extLst>
            </p:cNvPr>
            <p:cNvPicPr>
              <a:picLocks noChangeAspect="1"/>
            </p:cNvPicPr>
            <p:nvPr/>
          </p:nvPicPr>
          <p:blipFill>
            <a:blip r:embed="rId6"/>
            <a:stretch>
              <a:fillRect/>
            </a:stretch>
          </p:blipFill>
          <p:spPr>
            <a:xfrm>
              <a:off x="7371999" y="5984757"/>
              <a:ext cx="2986436" cy="192538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7518782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56DCA-5F1F-4984-8035-D083782BC6FC}"/>
              </a:ext>
            </a:extLst>
          </p:cNvPr>
          <p:cNvSpPr>
            <a:spLocks noGrp="1"/>
          </p:cNvSpPr>
          <p:nvPr>
            <p:ph type="title"/>
          </p:nvPr>
        </p:nvSpPr>
        <p:spPr/>
        <p:txBody>
          <a:bodyPr/>
          <a:lstStyle/>
          <a:p>
            <a:r>
              <a:rPr lang="en-US" dirty="0"/>
              <a:t>Important Online Resources</a:t>
            </a:r>
          </a:p>
        </p:txBody>
      </p:sp>
      <p:sp>
        <p:nvSpPr>
          <p:cNvPr id="3" name="Text Placeholder 2">
            <a:extLst>
              <a:ext uri="{FF2B5EF4-FFF2-40B4-BE49-F238E27FC236}">
                <a16:creationId xmlns:a16="http://schemas.microsoft.com/office/drawing/2014/main" id="{ABED32D8-C731-4C8E-9A6C-6A401B9BFC8B}"/>
              </a:ext>
            </a:extLst>
          </p:cNvPr>
          <p:cNvSpPr>
            <a:spLocks noGrp="1"/>
          </p:cNvSpPr>
          <p:nvPr>
            <p:ph type="body" sz="quarter" idx="3"/>
          </p:nvPr>
        </p:nvSpPr>
        <p:spPr/>
        <p:txBody>
          <a:bodyPr>
            <a:normAutofit/>
          </a:bodyPr>
          <a:lstStyle/>
          <a:p>
            <a:r>
              <a:rPr lang="en-US" sz="1800" dirty="0"/>
              <a:t>Savings Calculator</a:t>
            </a:r>
          </a:p>
        </p:txBody>
      </p:sp>
      <p:sp>
        <p:nvSpPr>
          <p:cNvPr id="4" name="Content Placeholder 3">
            <a:extLst>
              <a:ext uri="{FF2B5EF4-FFF2-40B4-BE49-F238E27FC236}">
                <a16:creationId xmlns:a16="http://schemas.microsoft.com/office/drawing/2014/main" id="{4709434D-AC10-429B-AC58-E09E99C0F4E7}"/>
              </a:ext>
            </a:extLst>
          </p:cNvPr>
          <p:cNvSpPr>
            <a:spLocks noGrp="1"/>
          </p:cNvSpPr>
          <p:nvPr>
            <p:ph sz="quarter" idx="4"/>
          </p:nvPr>
        </p:nvSpPr>
        <p:spPr>
          <a:xfrm>
            <a:off x="6438898" y="2149311"/>
            <a:ext cx="5181601" cy="4040352"/>
          </a:xfrm>
        </p:spPr>
        <p:txBody>
          <a:bodyPr>
            <a:normAutofit/>
          </a:bodyPr>
          <a:lstStyle/>
          <a:p>
            <a:pPr marL="0" indent="0">
              <a:buNone/>
            </a:pPr>
            <a:r>
              <a:rPr lang="en-US" sz="1800" dirty="0"/>
              <a:t>TCOT’s </a:t>
            </a:r>
            <a:r>
              <a:rPr lang="en-US" sz="1800" b="1" dirty="0"/>
              <a:t>built-in savings calculator</a:t>
            </a:r>
            <a:r>
              <a:rPr lang="en-US" sz="1800" dirty="0"/>
              <a:t> helps Texans estimate how much </a:t>
            </a:r>
            <a:r>
              <a:rPr lang="en-US" sz="1800" b="1" dirty="0"/>
              <a:t>household water</a:t>
            </a:r>
            <a:r>
              <a:rPr lang="en-US" sz="1800" dirty="0"/>
              <a:t>,</a:t>
            </a:r>
            <a:r>
              <a:rPr lang="en-US" sz="1800" b="1" dirty="0"/>
              <a:t> energy</a:t>
            </a:r>
            <a:r>
              <a:rPr lang="en-US" sz="1800" dirty="0"/>
              <a:t>,</a:t>
            </a:r>
            <a:r>
              <a:rPr lang="en-US" sz="1800" b="1" dirty="0"/>
              <a:t> and money</a:t>
            </a:r>
            <a:r>
              <a:rPr lang="en-US" sz="1800" dirty="0"/>
              <a:t> they can save by taking some of the simple steps suggested on the website.</a:t>
            </a:r>
            <a:br>
              <a:rPr lang="en-US" dirty="0"/>
            </a:br>
            <a:endParaRPr lang="en-US" dirty="0"/>
          </a:p>
        </p:txBody>
      </p:sp>
      <p:sp>
        <p:nvSpPr>
          <p:cNvPr id="5" name="Text Placeholder 4">
            <a:extLst>
              <a:ext uri="{FF2B5EF4-FFF2-40B4-BE49-F238E27FC236}">
                <a16:creationId xmlns:a16="http://schemas.microsoft.com/office/drawing/2014/main" id="{B00508BA-4BAE-4334-AE19-01A2E776AF87}"/>
              </a:ext>
            </a:extLst>
          </p:cNvPr>
          <p:cNvSpPr>
            <a:spLocks noGrp="1"/>
          </p:cNvSpPr>
          <p:nvPr>
            <p:ph type="body" idx="1"/>
          </p:nvPr>
        </p:nvSpPr>
        <p:spPr/>
        <p:txBody>
          <a:bodyPr>
            <a:normAutofit/>
          </a:bodyPr>
          <a:lstStyle/>
          <a:p>
            <a:r>
              <a:rPr lang="en-US" sz="1800" dirty="0"/>
              <a:t>Animated House Tool</a:t>
            </a:r>
          </a:p>
        </p:txBody>
      </p:sp>
      <p:sp>
        <p:nvSpPr>
          <p:cNvPr id="6" name="Content Placeholder 5">
            <a:extLst>
              <a:ext uri="{FF2B5EF4-FFF2-40B4-BE49-F238E27FC236}">
                <a16:creationId xmlns:a16="http://schemas.microsoft.com/office/drawing/2014/main" id="{A9918B76-1FC2-4FBB-B69B-9F936AE5DC6D}"/>
              </a:ext>
            </a:extLst>
          </p:cNvPr>
          <p:cNvSpPr>
            <a:spLocks noGrp="1"/>
          </p:cNvSpPr>
          <p:nvPr>
            <p:ph sz="half" idx="2"/>
          </p:nvPr>
        </p:nvSpPr>
        <p:spPr/>
        <p:txBody>
          <a:bodyPr/>
          <a:lstStyle/>
          <a:p>
            <a:pPr marL="0" indent="0">
              <a:buNone/>
            </a:pPr>
            <a:r>
              <a:rPr lang="en-US" altLang="en-US" sz="1800" dirty="0"/>
              <a:t>TCOT features an </a:t>
            </a:r>
            <a:r>
              <a:rPr lang="en-US" altLang="en-US" sz="1800" b="1" dirty="0"/>
              <a:t>online, interactive house tool</a:t>
            </a:r>
            <a:r>
              <a:rPr lang="en-US" altLang="en-US" sz="1800" dirty="0"/>
              <a:t> highlighting simple steps Texans can take at home to help </a:t>
            </a:r>
            <a:r>
              <a:rPr lang="en-US" altLang="en-US" sz="1800" b="1" dirty="0"/>
              <a:t>conserve water and energy</a:t>
            </a:r>
            <a:r>
              <a:rPr lang="en-US" altLang="en-US" sz="1800" dirty="0"/>
              <a:t>,</a:t>
            </a:r>
            <a:r>
              <a:rPr lang="en-US" altLang="en-US" sz="1800" b="1" dirty="0"/>
              <a:t> keep the air and water clean</a:t>
            </a:r>
            <a:r>
              <a:rPr lang="en-US" altLang="en-US" sz="1800" dirty="0"/>
              <a:t>,</a:t>
            </a:r>
            <a:r>
              <a:rPr lang="en-US" altLang="en-US" sz="1800" b="1" dirty="0"/>
              <a:t> reduce waste</a:t>
            </a:r>
            <a:r>
              <a:rPr lang="en-US" altLang="en-US" sz="1800" dirty="0"/>
              <a:t>, and </a:t>
            </a:r>
            <a:r>
              <a:rPr lang="en-US" altLang="en-US" sz="1800" b="1" dirty="0"/>
              <a:t>save a little money</a:t>
            </a:r>
            <a:r>
              <a:rPr lang="en-US" altLang="en-US" sz="1800" dirty="0"/>
              <a:t> in the process.</a:t>
            </a:r>
          </a:p>
          <a:p>
            <a:endParaRPr lang="en-US" dirty="0"/>
          </a:p>
        </p:txBody>
      </p:sp>
      <p:pic>
        <p:nvPicPr>
          <p:cNvPr id="26" name="Picture 25" descr="A picture containing indoor, table, sitting, room&#10;&#10;Description automatically generated">
            <a:extLst>
              <a:ext uri="{FF2B5EF4-FFF2-40B4-BE49-F238E27FC236}">
                <a16:creationId xmlns:a16="http://schemas.microsoft.com/office/drawing/2014/main" id="{35C00DBD-55DD-4E3D-96EA-0DFCE84C8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 y="3684886"/>
            <a:ext cx="5181600" cy="2504777"/>
          </a:xfrm>
          <a:prstGeom prst="rect">
            <a:avLst/>
          </a:prstGeom>
          <a:ln>
            <a:noFill/>
          </a:ln>
          <a:effectLst>
            <a:outerShdw blurRad="292100" dist="139700" dir="2700000" algn="tl" rotWithShape="0">
              <a:srgbClr val="333333">
                <a:alpha val="65000"/>
              </a:srgbClr>
            </a:outerShdw>
          </a:effectLst>
        </p:spPr>
      </p:pic>
      <p:sp>
        <p:nvSpPr>
          <p:cNvPr id="32" name="Rectangle 2">
            <a:extLst>
              <a:ext uri="{FF2B5EF4-FFF2-40B4-BE49-F238E27FC236}">
                <a16:creationId xmlns:a16="http://schemas.microsoft.com/office/drawing/2014/main" id="{E791FD44-13B3-4264-8FF8-556DE6A2986C}"/>
              </a:ext>
            </a:extLst>
          </p:cNvPr>
          <p:cNvSpPr>
            <a:spLocks noChangeArrowheads="1"/>
          </p:cNvSpPr>
          <p:nvPr/>
        </p:nvSpPr>
        <p:spPr bwMode="auto">
          <a:xfrm>
            <a:off x="0" y="457200"/>
            <a:ext cx="7315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a:ln>
                <a:noFill/>
              </a:ln>
              <a:solidFill>
                <a:srgbClr val="FFFFFF"/>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FFFFFF"/>
                </a:solidFill>
                <a:effectLst/>
                <a:latin typeface="Open Sans"/>
              </a:rPr>
            </a:br>
            <a:endParaRPr kumimoji="0" lang="en-US" altLang="en-US" sz="1300" b="0" i="0" u="none" strike="noStrike" cap="none" normalizeH="0" baseline="0">
              <a:ln>
                <a:noFill/>
              </a:ln>
              <a:solidFill>
                <a:srgbClr val="FFFFFF"/>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4" name="Group 33">
            <a:extLst>
              <a:ext uri="{FF2B5EF4-FFF2-40B4-BE49-F238E27FC236}">
                <a16:creationId xmlns:a16="http://schemas.microsoft.com/office/drawing/2014/main" id="{0D6BFAF7-284A-48F5-BF1D-550022275A2C}"/>
              </a:ext>
            </a:extLst>
          </p:cNvPr>
          <p:cNvGrpSpPr/>
          <p:nvPr/>
        </p:nvGrpSpPr>
        <p:grpSpPr>
          <a:xfrm>
            <a:off x="6438896" y="3684886"/>
            <a:ext cx="5009553" cy="2504777"/>
            <a:chOff x="6438896" y="3684886"/>
            <a:chExt cx="5009553" cy="2504777"/>
          </a:xfrm>
        </p:grpSpPr>
        <p:pic>
          <p:nvPicPr>
            <p:cNvPr id="30" name="Picture 29" descr="A picture containing remote, sitting, table, phone&#10;&#10;Description automatically generated">
              <a:extLst>
                <a:ext uri="{FF2B5EF4-FFF2-40B4-BE49-F238E27FC236}">
                  <a16:creationId xmlns:a16="http://schemas.microsoft.com/office/drawing/2014/main" id="{BEE8157B-9CD8-4CCB-B915-5AC4F12AC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896" y="3684886"/>
              <a:ext cx="5009553" cy="2504777"/>
            </a:xfrm>
            <a:prstGeom prst="rect">
              <a:avLst/>
            </a:prstGeom>
            <a:ln>
              <a:noFill/>
            </a:ln>
            <a:effectLst>
              <a:outerShdw blurRad="292100" dist="139700" dir="2700000" algn="tl" rotWithShape="0">
                <a:srgbClr val="333333">
                  <a:alpha val="65000"/>
                </a:srgbClr>
              </a:outerShdw>
            </a:effectLst>
          </p:spPr>
        </p:pic>
        <p:sp>
          <p:nvSpPr>
            <p:cNvPr id="33" name="Rectangle 32">
              <a:extLst>
                <a:ext uri="{FF2B5EF4-FFF2-40B4-BE49-F238E27FC236}">
                  <a16:creationId xmlns:a16="http://schemas.microsoft.com/office/drawing/2014/main" id="{4700942A-9FA6-4B81-81E7-7EA38A13C888}"/>
                </a:ext>
              </a:extLst>
            </p:cNvPr>
            <p:cNvSpPr/>
            <p:nvPr/>
          </p:nvSpPr>
          <p:spPr>
            <a:xfrm>
              <a:off x="10447020" y="5684520"/>
              <a:ext cx="1001429" cy="505143"/>
            </a:xfrm>
            <a:prstGeom prst="rect">
              <a:avLst/>
            </a:prstGeom>
            <a:solidFill>
              <a:srgbClr val="D4D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0448471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ell phone&#10;&#10;Description automatically generated">
            <a:extLst>
              <a:ext uri="{FF2B5EF4-FFF2-40B4-BE49-F238E27FC236}">
                <a16:creationId xmlns:a16="http://schemas.microsoft.com/office/drawing/2014/main" id="{60C17CD7-C71F-4193-94E2-1BA957F789D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299200" y="0"/>
            <a:ext cx="5892800" cy="6858000"/>
          </a:xfrm>
        </p:spPr>
      </p:pic>
      <p:sp>
        <p:nvSpPr>
          <p:cNvPr id="3" name="Title 2">
            <a:extLst>
              <a:ext uri="{FF2B5EF4-FFF2-40B4-BE49-F238E27FC236}">
                <a16:creationId xmlns:a16="http://schemas.microsoft.com/office/drawing/2014/main" id="{8C7152F0-B5C2-4520-A80D-669B3517B76C}"/>
              </a:ext>
            </a:extLst>
          </p:cNvPr>
          <p:cNvSpPr>
            <a:spLocks noGrp="1"/>
          </p:cNvSpPr>
          <p:nvPr>
            <p:ph type="title"/>
          </p:nvPr>
        </p:nvSpPr>
        <p:spPr>
          <a:xfrm>
            <a:off x="446314" y="743075"/>
            <a:ext cx="5170715" cy="590931"/>
          </a:xfrm>
        </p:spPr>
        <p:txBody>
          <a:bodyPr/>
          <a:lstStyle/>
          <a:p>
            <a:r>
              <a:rPr lang="en-US" dirty="0"/>
              <a:t>Newsletters</a:t>
            </a:r>
          </a:p>
        </p:txBody>
      </p:sp>
      <p:sp>
        <p:nvSpPr>
          <p:cNvPr id="4" name="Text Placeholder 3">
            <a:extLst>
              <a:ext uri="{FF2B5EF4-FFF2-40B4-BE49-F238E27FC236}">
                <a16:creationId xmlns:a16="http://schemas.microsoft.com/office/drawing/2014/main" id="{7B64F5B1-DCE2-4CD3-9071-600B25E838B7}"/>
              </a:ext>
            </a:extLst>
          </p:cNvPr>
          <p:cNvSpPr>
            <a:spLocks noGrp="1"/>
          </p:cNvSpPr>
          <p:nvPr>
            <p:ph type="body" sz="quarter" idx="14"/>
          </p:nvPr>
        </p:nvSpPr>
        <p:spPr/>
        <p:txBody>
          <a:bodyPr/>
          <a:lstStyle/>
          <a:p>
            <a:r>
              <a:rPr lang="en-US" sz="1800" dirty="0"/>
              <a:t>News and information tailored to you</a:t>
            </a:r>
          </a:p>
        </p:txBody>
      </p:sp>
      <p:sp>
        <p:nvSpPr>
          <p:cNvPr id="5" name="Text Placeholder 4">
            <a:extLst>
              <a:ext uri="{FF2B5EF4-FFF2-40B4-BE49-F238E27FC236}">
                <a16:creationId xmlns:a16="http://schemas.microsoft.com/office/drawing/2014/main" id="{9D391E17-BDC0-4A37-9D8F-C2275626BBBD}"/>
              </a:ext>
            </a:extLst>
          </p:cNvPr>
          <p:cNvSpPr>
            <a:spLocks noGrp="1"/>
          </p:cNvSpPr>
          <p:nvPr>
            <p:ph type="body" sz="quarter" idx="17"/>
          </p:nvPr>
        </p:nvSpPr>
        <p:spPr/>
        <p:txBody>
          <a:bodyPr/>
          <a:lstStyle/>
          <a:p>
            <a:pPr marL="285750" indent="-285750">
              <a:buFont typeface="Arial" panose="020B0604020202020204" pitchFamily="34" charset="0"/>
              <a:buChar char="•"/>
            </a:pPr>
            <a:r>
              <a:rPr lang="en-US" sz="1600" b="1" u="sng" dirty="0"/>
              <a:t>Take Care of Texas News You Can Use</a:t>
            </a:r>
            <a:r>
              <a:rPr lang="en-US" sz="1600" dirty="0"/>
              <a:t> is a monthly e-newsletter with helpful information and resources to keep our air and water clean, conserve energy and water, and reduce waste.</a:t>
            </a:r>
          </a:p>
          <a:p>
            <a:pPr marL="285750" indent="-285750">
              <a:buFont typeface="Arial" panose="020B0604020202020204" pitchFamily="34" charset="0"/>
              <a:buChar char="•"/>
            </a:pPr>
            <a:r>
              <a:rPr lang="en-US" sz="1600" b="1" u="sng" dirty="0"/>
              <a:t>The Take Care of Texas Educator Newsletter</a:t>
            </a:r>
            <a:r>
              <a:rPr lang="en-US" sz="1600" dirty="0"/>
              <a:t> is a quarterly email with useful information for teaching kids about the environment. It includes free lesson plans and publications, articles about green classrooms and schools, ideas for service projects, and more!</a:t>
            </a:r>
          </a:p>
          <a:p>
            <a:pPr marL="285750" indent="-285750">
              <a:buFont typeface="Arial" panose="020B0604020202020204" pitchFamily="34" charset="0"/>
              <a:buChar char="•"/>
            </a:pPr>
            <a:r>
              <a:rPr lang="en-US" sz="1600" b="1" u="sng" dirty="0"/>
              <a:t>The Proud Partner Newsletter</a:t>
            </a:r>
            <a:r>
              <a:rPr lang="en-US" sz="1600" dirty="0"/>
              <a:t> is a quarterly e-newsletter with information to help your business or organization do their part to Take Care of Texas.</a:t>
            </a:r>
          </a:p>
        </p:txBody>
      </p:sp>
    </p:spTree>
    <p:extLst>
      <p:ext uri="{BB962C8B-B14F-4D97-AF65-F5344CB8AC3E}">
        <p14:creationId xmlns:p14="http://schemas.microsoft.com/office/powerpoint/2010/main" val="2967614730"/>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7AAFABE-6623-40E4-9173-449EF85DF488}"/>
              </a:ext>
            </a:extLst>
          </p:cNvPr>
          <p:cNvGrpSpPr/>
          <p:nvPr/>
        </p:nvGrpSpPr>
        <p:grpSpPr>
          <a:xfrm>
            <a:off x="6395962" y="500215"/>
            <a:ext cx="5547215" cy="5981779"/>
            <a:chOff x="6395962" y="500215"/>
            <a:chExt cx="5547215" cy="5981779"/>
          </a:xfrm>
        </p:grpSpPr>
        <p:pic>
          <p:nvPicPr>
            <p:cNvPr id="3076" name="Picture 4">
              <a:extLst>
                <a:ext uri="{FF2B5EF4-FFF2-40B4-BE49-F238E27FC236}">
                  <a16:creationId xmlns:a16="http://schemas.microsoft.com/office/drawing/2014/main" id="{362AB50D-7637-4536-9FDA-FC7156E03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14105">
              <a:off x="6395962" y="1063466"/>
              <a:ext cx="1960602" cy="2537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 reads &quot;Turn off the faucet. Every drop counts.&quot;&#10;You can find all of our publications on our website. http://takecareoftexas.org/teachers/publications" title="Water Conservation Mirror Cling">
              <a:extLst>
                <a:ext uri="{FF2B5EF4-FFF2-40B4-BE49-F238E27FC236}">
                  <a16:creationId xmlns:a16="http://schemas.microsoft.com/office/drawing/2014/main" id="{CA7D4802-BCD3-4A6E-8DDE-1267622A3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811266">
              <a:off x="10564254" y="2499132"/>
              <a:ext cx="1378923" cy="1378923"/>
            </a:xfrm>
            <a:prstGeom prst="rect">
              <a:avLst/>
            </a:prstGeom>
            <a:effectLst>
              <a:outerShdw blurRad="50800" dist="38100" dir="2700000" algn="tl" rotWithShape="0">
                <a:prstClr val="black">
                  <a:alpha val="40000"/>
                </a:prstClr>
              </a:outerShdw>
            </a:effectLst>
          </p:spPr>
        </p:pic>
        <p:pic>
          <p:nvPicPr>
            <p:cNvPr id="11" name="Picture 10" descr="Take Care of Texas offers free publications to help people get excited and learn about taking care of the environment http://takecareoftexas.org/teachers/publications." title="Driving Tips Infographic Publication">
              <a:extLst>
                <a:ext uri="{FF2B5EF4-FFF2-40B4-BE49-F238E27FC236}">
                  <a16:creationId xmlns:a16="http://schemas.microsoft.com/office/drawing/2014/main" id="{F6093925-4B9C-47DD-89BB-5C960569E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58029">
              <a:off x="6566387" y="3105963"/>
              <a:ext cx="1378923" cy="2680379"/>
            </a:xfrm>
            <a:prstGeom prst="rect">
              <a:avLst/>
            </a:prstGeom>
            <a:effectLst>
              <a:outerShdw blurRad="50800" dist="38100" dir="2700000" algn="tl" rotWithShape="0">
                <a:prstClr val="black">
                  <a:alpha val="40000"/>
                </a:prstClr>
              </a:outerShdw>
            </a:effectLst>
          </p:spPr>
        </p:pic>
        <p:pic>
          <p:nvPicPr>
            <p:cNvPr id="3074" name="Picture 2">
              <a:extLst>
                <a:ext uri="{FF2B5EF4-FFF2-40B4-BE49-F238E27FC236}">
                  <a16:creationId xmlns:a16="http://schemas.microsoft.com/office/drawing/2014/main" id="{5CBA6500-0D08-4299-9B17-D4CF65DCE2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0845">
              <a:off x="8725070" y="500215"/>
              <a:ext cx="1960602" cy="2537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32CACE7-C8CE-409B-82CF-B764D3DC3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48082">
              <a:off x="9897990" y="3831517"/>
              <a:ext cx="1960603" cy="25372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C5AAA1F-4EE5-4D30-917B-24CB1937F16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21576">
              <a:off x="7291278" y="1337118"/>
              <a:ext cx="2165991" cy="2745198"/>
            </a:xfrm>
            <a:prstGeom prst="rect">
              <a:avLst/>
            </a:prstGeom>
            <a:noFill/>
            <a:ln>
              <a:noFill/>
            </a:ln>
          </p:spPr>
        </p:pic>
        <p:pic>
          <p:nvPicPr>
            <p:cNvPr id="27" name="Picture 26">
              <a:extLst>
                <a:ext uri="{FF2B5EF4-FFF2-40B4-BE49-F238E27FC236}">
                  <a16:creationId xmlns:a16="http://schemas.microsoft.com/office/drawing/2014/main" id="{944475B0-DBD0-44A7-962D-64BEF055FD1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4887" y="3432108"/>
              <a:ext cx="1711668" cy="2954628"/>
            </a:xfrm>
            <a:prstGeom prst="rect">
              <a:avLst/>
            </a:prstGeom>
            <a:noFill/>
            <a:ln>
              <a:noFill/>
            </a:ln>
          </p:spPr>
        </p:pic>
        <p:pic>
          <p:nvPicPr>
            <p:cNvPr id="28" name="Picture 27">
              <a:extLst>
                <a:ext uri="{FF2B5EF4-FFF2-40B4-BE49-F238E27FC236}">
                  <a16:creationId xmlns:a16="http://schemas.microsoft.com/office/drawing/2014/main" id="{56A6D671-3693-4383-851A-C76DA196387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487649">
              <a:off x="10091603" y="1299978"/>
              <a:ext cx="1091459" cy="3102891"/>
            </a:xfrm>
            <a:prstGeom prst="rect">
              <a:avLst/>
            </a:prstGeom>
            <a:noFill/>
            <a:ln>
              <a:noFill/>
            </a:ln>
          </p:spPr>
        </p:pic>
        <p:pic>
          <p:nvPicPr>
            <p:cNvPr id="29" name="Picture 28">
              <a:extLst>
                <a:ext uri="{FF2B5EF4-FFF2-40B4-BE49-F238E27FC236}">
                  <a16:creationId xmlns:a16="http://schemas.microsoft.com/office/drawing/2014/main" id="{E1FD49A2-FBE2-45B2-BF1B-7985B2CD944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36699" y="2161084"/>
              <a:ext cx="3055679" cy="3882769"/>
            </a:xfrm>
            <a:prstGeom prst="rect">
              <a:avLst/>
            </a:prstGeom>
            <a:noFill/>
            <a:ln>
              <a:noFill/>
            </a:ln>
          </p:spPr>
        </p:pic>
        <p:pic>
          <p:nvPicPr>
            <p:cNvPr id="30" name="Picture 29">
              <a:extLst>
                <a:ext uri="{FF2B5EF4-FFF2-40B4-BE49-F238E27FC236}">
                  <a16:creationId xmlns:a16="http://schemas.microsoft.com/office/drawing/2014/main" id="{F6B04BAC-3C69-4B10-8185-07988ED8720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98877">
              <a:off x="9313423" y="4914970"/>
              <a:ext cx="1710314" cy="1528508"/>
            </a:xfrm>
            <a:prstGeom prst="rect">
              <a:avLst/>
            </a:prstGeom>
            <a:noFill/>
            <a:ln>
              <a:noFill/>
            </a:ln>
          </p:spPr>
        </p:pic>
        <p:pic>
          <p:nvPicPr>
            <p:cNvPr id="31" name="Picture 30">
              <a:extLst>
                <a:ext uri="{FF2B5EF4-FFF2-40B4-BE49-F238E27FC236}">
                  <a16:creationId xmlns:a16="http://schemas.microsoft.com/office/drawing/2014/main" id="{E8A7F0F1-38B6-4F4B-B465-CE023839225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66158">
              <a:off x="7931341" y="4991184"/>
              <a:ext cx="1157822" cy="1490810"/>
            </a:xfrm>
            <a:prstGeom prst="rect">
              <a:avLst/>
            </a:prstGeom>
            <a:noFill/>
            <a:ln>
              <a:noFill/>
            </a:ln>
          </p:spPr>
        </p:pic>
      </p:grpSp>
      <p:sp>
        <p:nvSpPr>
          <p:cNvPr id="2" name="Title 1">
            <a:extLst>
              <a:ext uri="{FF2B5EF4-FFF2-40B4-BE49-F238E27FC236}">
                <a16:creationId xmlns:a16="http://schemas.microsoft.com/office/drawing/2014/main" id="{28DCE6B5-F2D2-44D3-97CF-4143E7E3CAC3}"/>
              </a:ext>
            </a:extLst>
          </p:cNvPr>
          <p:cNvSpPr>
            <a:spLocks noGrp="1"/>
          </p:cNvSpPr>
          <p:nvPr>
            <p:ph type="title"/>
          </p:nvPr>
        </p:nvSpPr>
        <p:spPr/>
        <p:txBody>
          <a:bodyPr/>
          <a:lstStyle/>
          <a:p>
            <a:r>
              <a:rPr lang="en-US" dirty="0"/>
              <a:t>Free Publications &amp; Infographics</a:t>
            </a:r>
          </a:p>
        </p:txBody>
      </p:sp>
      <p:sp>
        <p:nvSpPr>
          <p:cNvPr id="3" name="Content Placeholder 2">
            <a:extLst>
              <a:ext uri="{FF2B5EF4-FFF2-40B4-BE49-F238E27FC236}">
                <a16:creationId xmlns:a16="http://schemas.microsoft.com/office/drawing/2014/main" id="{D5064334-0472-4C96-927E-4685126A05C7}"/>
              </a:ext>
            </a:extLst>
          </p:cNvPr>
          <p:cNvSpPr>
            <a:spLocks noGrp="1"/>
          </p:cNvSpPr>
          <p:nvPr>
            <p:ph idx="1"/>
          </p:nvPr>
        </p:nvSpPr>
        <p:spPr>
          <a:xfrm>
            <a:off x="446315" y="1463040"/>
            <a:ext cx="5649685" cy="4770098"/>
          </a:xfrm>
        </p:spPr>
        <p:txBody>
          <a:bodyPr/>
          <a:lstStyle/>
          <a:p>
            <a:pPr marL="0" indent="0">
              <a:buNone/>
            </a:pPr>
            <a:r>
              <a:rPr lang="en-US" dirty="0"/>
              <a:t>TCOT offers a </a:t>
            </a:r>
            <a:r>
              <a:rPr lang="en-US" b="1" dirty="0"/>
              <a:t>wide collection of FREE publications</a:t>
            </a:r>
            <a:r>
              <a:rPr lang="en-US" dirty="0"/>
              <a:t> for Texans of all ages across the state! </a:t>
            </a:r>
          </a:p>
          <a:p>
            <a:pPr marL="0" indent="0">
              <a:buNone/>
            </a:pPr>
            <a:r>
              <a:rPr lang="en-US" dirty="0"/>
              <a:t>These materials include:</a:t>
            </a:r>
          </a:p>
          <a:p>
            <a:pPr>
              <a:spcBef>
                <a:spcPts val="300"/>
              </a:spcBef>
            </a:pPr>
            <a:r>
              <a:rPr lang="en-US" dirty="0"/>
              <a:t>Topic-specific infographics and handouts</a:t>
            </a:r>
          </a:p>
          <a:p>
            <a:pPr>
              <a:spcBef>
                <a:spcPts val="300"/>
              </a:spcBef>
            </a:pPr>
            <a:r>
              <a:rPr lang="en-US" dirty="0"/>
              <a:t>Brochures for programs and contests</a:t>
            </a:r>
          </a:p>
          <a:p>
            <a:pPr>
              <a:spcBef>
                <a:spcPts val="300"/>
              </a:spcBef>
            </a:pPr>
            <a:r>
              <a:rPr lang="en-US" dirty="0"/>
              <a:t>Educational booklets, guides, and posters</a:t>
            </a:r>
          </a:p>
          <a:p>
            <a:pPr>
              <a:spcBef>
                <a:spcPts val="300"/>
              </a:spcBef>
            </a:pPr>
            <a:r>
              <a:rPr lang="en-US" dirty="0"/>
              <a:t>Bumper stickers and mirror clings</a:t>
            </a:r>
          </a:p>
          <a:p>
            <a:pPr>
              <a:spcBef>
                <a:spcPts val="300"/>
              </a:spcBef>
            </a:pPr>
            <a:r>
              <a:rPr lang="en-US" dirty="0"/>
              <a:t>Materials in both English &amp; Spanish*</a:t>
            </a:r>
          </a:p>
          <a:p>
            <a:pPr>
              <a:spcBef>
                <a:spcPts val="300"/>
              </a:spcBef>
            </a:pPr>
            <a:r>
              <a:rPr lang="en-US" dirty="0"/>
              <a:t>And many more!</a:t>
            </a:r>
          </a:p>
          <a:p>
            <a:pPr marL="0" indent="0">
              <a:spcBef>
                <a:spcPts val="300"/>
              </a:spcBef>
              <a:buNone/>
            </a:pPr>
            <a:endParaRPr lang="en-US" sz="900" dirty="0"/>
          </a:p>
          <a:p>
            <a:pPr marL="0" indent="0">
              <a:buNone/>
            </a:pPr>
            <a:r>
              <a:rPr lang="en-US" sz="1400" i="1" dirty="0"/>
              <a:t>(Quantities are limited and we cannot ship to PO boxes or outside of Texas. Please allow 7-10 business days for shipping &amp; handling.)</a:t>
            </a:r>
            <a:br>
              <a:rPr lang="en-US" sz="1400" i="1" dirty="0"/>
            </a:br>
            <a:r>
              <a:rPr lang="en-US" sz="1400" i="1" dirty="0"/>
              <a:t>*Not all materials have a Spanish translated version</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18520303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plant&#10;&#10;Description automatically generated">
            <a:extLst>
              <a:ext uri="{FF2B5EF4-FFF2-40B4-BE49-F238E27FC236}">
                <a16:creationId xmlns:a16="http://schemas.microsoft.com/office/drawing/2014/main" id="{7670C481-CF94-4FA4-88A7-0B37EDE9A53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solidFill>
                  <a:schemeClr val="tx1"/>
                </a:solidFill>
              </a:rPr>
              <a:t>How to Get Involved</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2464424"/>
            <a:ext cx="9666514" cy="387798"/>
          </a:xfrm>
        </p:spPr>
        <p:txBody>
          <a:bodyPr/>
          <a:lstStyle/>
          <a:p>
            <a:r>
              <a:rPr lang="en-US" sz="2800" dirty="0"/>
              <a:t>Ways to Help Take Care of Texas</a:t>
            </a:r>
          </a:p>
        </p:txBody>
      </p:sp>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15</a:t>
            </a:fld>
            <a:endParaRPr lang="en-US" b="1" dirty="0">
              <a:solidFill>
                <a:schemeClr val="bg1"/>
              </a:solidFill>
            </a:endParaRPr>
          </a:p>
        </p:txBody>
      </p:sp>
    </p:spTree>
    <p:extLst>
      <p:ext uri="{BB962C8B-B14F-4D97-AF65-F5344CB8AC3E}">
        <p14:creationId xmlns:p14="http://schemas.microsoft.com/office/powerpoint/2010/main" val="330378395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How to Get Involved</a:t>
            </a:r>
            <a:endParaRPr lang="en-GB" dirty="0"/>
          </a:p>
        </p:txBody>
      </p:sp>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a:xfrm>
            <a:off x="735240" y="3908395"/>
            <a:ext cx="2820761" cy="334508"/>
          </a:xfrm>
        </p:spPr>
        <p:txBody>
          <a:bodyPr/>
          <a:lstStyle/>
          <a:p>
            <a:r>
              <a:rPr lang="en-US" sz="1800" dirty="0"/>
              <a:t>Take the Pledge</a:t>
            </a:r>
            <a:endParaRPr lang="en-GB" sz="1800" dirty="0"/>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a:xfrm>
            <a:off x="526574" y="4433410"/>
            <a:ext cx="3238090" cy="1496898"/>
          </a:xfrm>
        </p:spPr>
        <p:txBody>
          <a:bodyPr/>
          <a:lstStyle/>
          <a:p>
            <a:r>
              <a:rPr lang="en-US" altLang="en-US" sz="1600" b="1" u="sng" dirty="0"/>
              <a:t>Take the TCOT Pledge</a:t>
            </a:r>
            <a:r>
              <a:rPr lang="en-US" altLang="en-US" sz="1600" u="sng" dirty="0"/>
              <a:t>!</a:t>
            </a:r>
          </a:p>
          <a:p>
            <a:r>
              <a:rPr lang="en-US" altLang="en-US" sz="1600" dirty="0"/>
              <a:t>Make your commitment to Take Care of Texas, and </a:t>
            </a:r>
            <a:r>
              <a:rPr lang="en-US" altLang="en-US" sz="1600" b="1" dirty="0"/>
              <a:t>encourage others to make pledges too</a:t>
            </a:r>
            <a:r>
              <a:rPr lang="en-US" altLang="en-US" sz="1600" dirty="0"/>
              <a:t>. Once completed, you can receive a </a:t>
            </a:r>
            <a:r>
              <a:rPr lang="en-US" altLang="en-US" sz="1600" b="1" dirty="0"/>
              <a:t>FREE "Texas State Parks Guide" and TCOT sticker</a:t>
            </a:r>
            <a:r>
              <a:rPr lang="en-US" altLang="en-US" sz="1600" dirty="0"/>
              <a:t>!</a:t>
            </a: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a:xfrm>
            <a:off x="4623026" y="3908395"/>
            <a:ext cx="2820761" cy="334508"/>
          </a:xfrm>
        </p:spPr>
        <p:txBody>
          <a:bodyPr/>
          <a:lstStyle/>
          <a:p>
            <a:r>
              <a:rPr lang="en-US" sz="1800" dirty="0"/>
              <a:t>Proud Partner Program</a:t>
            </a:r>
            <a:endParaRPr lang="en-GB" sz="1800"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a:xfrm>
            <a:off x="4380524" y="4414438"/>
            <a:ext cx="3645285" cy="1496898"/>
          </a:xfrm>
        </p:spPr>
        <p:txBody>
          <a:bodyPr/>
          <a:lstStyle/>
          <a:p>
            <a:r>
              <a:rPr lang="en-US" sz="1600" b="1" u="sng" dirty="0"/>
              <a:t>Contact us for Proud Partner Info</a:t>
            </a:r>
            <a:r>
              <a:rPr lang="en-US" sz="1600" u="sng" dirty="0"/>
              <a:t>!</a:t>
            </a:r>
          </a:p>
          <a:p>
            <a:r>
              <a:rPr lang="en-US" sz="1600" dirty="0"/>
              <a:t>If your organization is interested in becoming a Proud Partner, </a:t>
            </a:r>
            <a:r>
              <a:rPr lang="en-US" sz="1600" b="1" dirty="0"/>
              <a:t>contact us to learn more about this program</a:t>
            </a:r>
            <a:r>
              <a:rPr lang="en-US" sz="1600" dirty="0"/>
              <a:t>! </a:t>
            </a:r>
          </a:p>
          <a:p>
            <a:r>
              <a:rPr lang="en-US" sz="1600" dirty="0"/>
              <a:t>We’re always looking to add partners committed to Take Care of Texas.</a:t>
            </a:r>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a:xfrm>
            <a:off x="8635999" y="3908395"/>
            <a:ext cx="2820761" cy="334508"/>
          </a:xfrm>
        </p:spPr>
        <p:txBody>
          <a:bodyPr/>
          <a:lstStyle/>
          <a:p>
            <a:r>
              <a:rPr lang="en-US" sz="1800" dirty="0"/>
              <a:t>TCOT Student Contests</a:t>
            </a:r>
            <a:endParaRPr lang="en-GB" sz="1800" dirty="0"/>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a:xfrm>
            <a:off x="8635999" y="4414438"/>
            <a:ext cx="3141660" cy="1496898"/>
          </a:xfrm>
        </p:spPr>
        <p:txBody>
          <a:bodyPr/>
          <a:lstStyle/>
          <a:p>
            <a:r>
              <a:rPr lang="en-US" sz="1600" b="1" u="sng" dirty="0"/>
              <a:t>Promote TCOT Contests</a:t>
            </a:r>
            <a:r>
              <a:rPr lang="en-US" sz="1600" u="sng" dirty="0"/>
              <a:t>!</a:t>
            </a:r>
          </a:p>
          <a:p>
            <a:r>
              <a:rPr lang="en-US" sz="1600" dirty="0"/>
              <a:t>Spread the word </a:t>
            </a:r>
            <a:r>
              <a:rPr lang="en-US" sz="1600" b="1" dirty="0"/>
              <a:t>encouraging student participation</a:t>
            </a:r>
            <a:r>
              <a:rPr lang="en-US" sz="1600" dirty="0"/>
              <a:t> in the contests for their age bracket, or </a:t>
            </a:r>
            <a:r>
              <a:rPr lang="en-US" sz="1600" b="1" dirty="0"/>
              <a:t>share with your local schools/teachers</a:t>
            </a:r>
            <a:r>
              <a:rPr lang="en-US" sz="1600" dirty="0"/>
              <a:t> to get their students involved! </a:t>
            </a:r>
          </a:p>
        </p:txBody>
      </p:sp>
      <p:pic>
        <p:nvPicPr>
          <p:cNvPr id="3" name="Picture 2" descr="A person holding a sign&#10;&#10;Description automatically generated">
            <a:extLst>
              <a:ext uri="{FF2B5EF4-FFF2-40B4-BE49-F238E27FC236}">
                <a16:creationId xmlns:a16="http://schemas.microsoft.com/office/drawing/2014/main" id="{95E53A1D-04F6-4665-B354-E88F3C2EB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495" y="1361639"/>
            <a:ext cx="2356249" cy="2356249"/>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BAD7C031-EB42-44B8-94F5-A025C99C89BE}"/>
              </a:ext>
            </a:extLst>
          </p:cNvPr>
          <p:cNvGrpSpPr/>
          <p:nvPr/>
        </p:nvGrpSpPr>
        <p:grpSpPr>
          <a:xfrm>
            <a:off x="8635999" y="1364295"/>
            <a:ext cx="2984500" cy="2353593"/>
            <a:chOff x="8635999" y="1364295"/>
            <a:chExt cx="2984500" cy="2353593"/>
          </a:xfrm>
        </p:grpSpPr>
        <p:pic>
          <p:nvPicPr>
            <p:cNvPr id="14" name="Picture 13" descr="A group of people sitting at a table&#10;&#10;Description automatically generated">
              <a:extLst>
                <a:ext uri="{FF2B5EF4-FFF2-40B4-BE49-F238E27FC236}">
                  <a16:creationId xmlns:a16="http://schemas.microsoft.com/office/drawing/2014/main" id="{28A79A38-3D91-4D4A-B045-21C36DD70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999" y="1364295"/>
              <a:ext cx="2245349" cy="1496899"/>
            </a:xfrm>
            <a:prstGeom prst="rect">
              <a:avLst/>
            </a:prstGeom>
            <a:ln>
              <a:noFill/>
            </a:ln>
            <a:effectLst>
              <a:outerShdw blurRad="292100" dist="139700" dir="2700000" algn="tl" rotWithShape="0">
                <a:srgbClr val="333333">
                  <a:alpha val="65000"/>
                </a:srgbClr>
              </a:outerShdw>
            </a:effectLst>
          </p:spPr>
        </p:pic>
        <p:pic>
          <p:nvPicPr>
            <p:cNvPr id="11" name="Picture 10" descr="A close up of a sign&#10;&#10;Description automatically generated">
              <a:extLst>
                <a:ext uri="{FF2B5EF4-FFF2-40B4-BE49-F238E27FC236}">
                  <a16:creationId xmlns:a16="http://schemas.microsoft.com/office/drawing/2014/main" id="{96D3B1F1-7119-480C-9056-C66E630F7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5149" y="2478455"/>
              <a:ext cx="2245350" cy="1239433"/>
            </a:xfrm>
            <a:prstGeom prst="rect">
              <a:avLst/>
            </a:prstGeom>
            <a:ln>
              <a:noFill/>
            </a:ln>
            <a:effectLst>
              <a:outerShdw blurRad="292100" dist="139700" dir="2700000" algn="tl" rotWithShape="0">
                <a:srgbClr val="333333">
                  <a:alpha val="65000"/>
                </a:srgbClr>
              </a:outerShdw>
            </a:effectLst>
          </p:spPr>
        </p:pic>
      </p:grpSp>
      <p:grpSp>
        <p:nvGrpSpPr>
          <p:cNvPr id="15" name="Group 14">
            <a:extLst>
              <a:ext uri="{FF2B5EF4-FFF2-40B4-BE49-F238E27FC236}">
                <a16:creationId xmlns:a16="http://schemas.microsoft.com/office/drawing/2014/main" id="{1585C4D9-522D-4CF2-8082-D84A1CA260AE}"/>
              </a:ext>
            </a:extLst>
          </p:cNvPr>
          <p:cNvGrpSpPr/>
          <p:nvPr/>
        </p:nvGrpSpPr>
        <p:grpSpPr>
          <a:xfrm>
            <a:off x="4166191" y="1576466"/>
            <a:ext cx="3859618" cy="1926593"/>
            <a:chOff x="4166191" y="1600399"/>
            <a:chExt cx="3859618" cy="1926593"/>
          </a:xfrm>
        </p:grpSpPr>
        <p:pic>
          <p:nvPicPr>
            <p:cNvPr id="16" name="Picture 15" descr="A group of people posing for the camera&#10;&#10;Description automatically generated">
              <a:extLst>
                <a:ext uri="{FF2B5EF4-FFF2-40B4-BE49-F238E27FC236}">
                  <a16:creationId xmlns:a16="http://schemas.microsoft.com/office/drawing/2014/main" id="{59109D30-F974-41C5-BF3B-10B0FAF0FC8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166191" y="1600400"/>
              <a:ext cx="3859618" cy="1926592"/>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109C412D-078F-4240-9524-AE4827CDA6EA}"/>
                </a:ext>
              </a:extLst>
            </p:cNvPr>
            <p:cNvSpPr/>
            <p:nvPr/>
          </p:nvSpPr>
          <p:spPr>
            <a:xfrm>
              <a:off x="6584156" y="1600399"/>
              <a:ext cx="1440657" cy="680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descr="A picture containing clock&#10;&#10;Description automatically generated">
              <a:extLst>
                <a:ext uri="{FF2B5EF4-FFF2-40B4-BE49-F238E27FC236}">
                  <a16:creationId xmlns:a16="http://schemas.microsoft.com/office/drawing/2014/main" id="{82A48C5E-D0E8-4C1E-9196-F62C4F790369}"/>
                </a:ext>
              </a:extLst>
            </p:cNvPr>
            <p:cNvPicPr>
              <a:picLocks noChangeAspect="1"/>
            </p:cNvPicPr>
            <p:nvPr/>
          </p:nvPicPr>
          <p:blipFill>
            <a:blip r:embed="rId6"/>
            <a:stretch>
              <a:fillRect/>
            </a:stretch>
          </p:blipFill>
          <p:spPr>
            <a:xfrm>
              <a:off x="6713552" y="1645352"/>
              <a:ext cx="1181863" cy="590932"/>
            </a:xfrm>
            <a:prstGeom prst="rect">
              <a:avLst/>
            </a:prstGeom>
          </p:spPr>
        </p:pic>
      </p:grpSp>
    </p:spTree>
    <p:extLst>
      <p:ext uri="{BB962C8B-B14F-4D97-AF65-F5344CB8AC3E}">
        <p14:creationId xmlns:p14="http://schemas.microsoft.com/office/powerpoint/2010/main" val="1354102458"/>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How to Get Involved</a:t>
            </a:r>
            <a:endParaRPr lang="en-GB" dirty="0"/>
          </a:p>
        </p:txBody>
      </p:sp>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a:xfrm>
            <a:off x="735240" y="3908395"/>
            <a:ext cx="2820761" cy="334508"/>
          </a:xfrm>
        </p:spPr>
        <p:txBody>
          <a:bodyPr/>
          <a:lstStyle/>
          <a:p>
            <a:r>
              <a:rPr lang="en-US" sz="1800" dirty="0"/>
              <a:t>Share Your Story</a:t>
            </a:r>
            <a:endParaRPr lang="en-GB" sz="1800" dirty="0"/>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a:xfrm>
            <a:off x="735240" y="4400633"/>
            <a:ext cx="2932993" cy="1496898"/>
          </a:xfrm>
        </p:spPr>
        <p:txBody>
          <a:bodyPr/>
          <a:lstStyle/>
          <a:p>
            <a:r>
              <a:rPr lang="en-US" altLang="en-US" sz="1600" b="1" u="sng" dirty="0"/>
              <a:t>Share your story with TCOT! </a:t>
            </a:r>
          </a:p>
          <a:p>
            <a:r>
              <a:rPr lang="en-US" altLang="en-US" sz="1600" b="1" dirty="0"/>
              <a:t>Go online and submit your story</a:t>
            </a:r>
            <a:r>
              <a:rPr lang="en-US" altLang="en-US" sz="1600" dirty="0"/>
              <a:t>, with an option to </a:t>
            </a:r>
            <a:r>
              <a:rPr lang="en-US" altLang="en-US" sz="1600" b="1" dirty="0"/>
              <a:t>upload a photo</a:t>
            </a:r>
            <a:r>
              <a:rPr lang="en-US" altLang="en-US" sz="1600" dirty="0"/>
              <a:t>, about how you are finding fun, creative ways to Take Care of Texas!</a:t>
            </a:r>
          </a:p>
          <a:p>
            <a:r>
              <a:rPr lang="en-US" dirty="0"/>
              <a:t> </a:t>
            </a: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a:xfrm>
            <a:off x="4623026" y="3908395"/>
            <a:ext cx="2820761" cy="334508"/>
          </a:xfrm>
        </p:spPr>
        <p:txBody>
          <a:bodyPr/>
          <a:lstStyle/>
          <a:p>
            <a:r>
              <a:rPr lang="en-US" sz="1800" dirty="0"/>
              <a:t>Order Publications</a:t>
            </a:r>
            <a:endParaRPr lang="en-GB" sz="1800"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a:xfrm>
            <a:off x="4485519" y="4414438"/>
            <a:ext cx="3298311" cy="1496898"/>
          </a:xfrm>
        </p:spPr>
        <p:txBody>
          <a:bodyPr/>
          <a:lstStyle/>
          <a:p>
            <a:r>
              <a:rPr lang="en-US" sz="1600" b="1" u="sng" dirty="0"/>
              <a:t>Order FREE publications</a:t>
            </a:r>
            <a:r>
              <a:rPr lang="en-US" sz="1600" u="sng" dirty="0"/>
              <a:t> online!</a:t>
            </a:r>
          </a:p>
          <a:p>
            <a:r>
              <a:rPr lang="en-US" sz="1600" dirty="0"/>
              <a:t>These materials are great for </a:t>
            </a:r>
            <a:r>
              <a:rPr lang="en-US" sz="1600" b="1" dirty="0"/>
              <a:t>homeowners</a:t>
            </a:r>
            <a:r>
              <a:rPr lang="en-US" sz="1600" dirty="0"/>
              <a:t>, </a:t>
            </a:r>
            <a:r>
              <a:rPr lang="en-US" sz="1600" b="1" dirty="0"/>
              <a:t>neighbors</a:t>
            </a:r>
            <a:r>
              <a:rPr lang="en-US" sz="1600" dirty="0"/>
              <a:t>, </a:t>
            </a:r>
            <a:r>
              <a:rPr lang="en-US" sz="1600" b="1" dirty="0"/>
              <a:t>kids</a:t>
            </a:r>
            <a:r>
              <a:rPr lang="en-US" sz="1600" dirty="0"/>
              <a:t>, </a:t>
            </a:r>
            <a:r>
              <a:rPr lang="en-US" sz="1600" b="1" dirty="0"/>
              <a:t>teachers</a:t>
            </a:r>
            <a:r>
              <a:rPr lang="en-US" sz="1600" dirty="0"/>
              <a:t>,</a:t>
            </a:r>
            <a:r>
              <a:rPr lang="en-US" sz="1600" b="1" dirty="0"/>
              <a:t> coworkers</a:t>
            </a:r>
            <a:r>
              <a:rPr lang="en-US" sz="1600" dirty="0"/>
              <a:t>,</a:t>
            </a:r>
            <a:r>
              <a:rPr lang="en-US" sz="1600" b="1" dirty="0"/>
              <a:t> family</a:t>
            </a:r>
            <a:r>
              <a:rPr lang="en-US" sz="1600" dirty="0"/>
              <a:t>,</a:t>
            </a:r>
            <a:r>
              <a:rPr lang="en-US" sz="1600" b="1" dirty="0"/>
              <a:t> </a:t>
            </a:r>
            <a:r>
              <a:rPr lang="en-US" sz="1600" dirty="0"/>
              <a:t>and </a:t>
            </a:r>
            <a:r>
              <a:rPr lang="en-US" sz="1600" b="1" dirty="0"/>
              <a:t>friends</a:t>
            </a:r>
            <a:r>
              <a:rPr lang="en-US" sz="1600" dirty="0"/>
              <a:t> – really for any Texan wanting to Take Care of Texas!</a:t>
            </a:r>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a:xfrm>
            <a:off x="8635999" y="3908395"/>
            <a:ext cx="2820761" cy="334508"/>
          </a:xfrm>
        </p:spPr>
        <p:txBody>
          <a:bodyPr/>
          <a:lstStyle/>
          <a:p>
            <a:r>
              <a:rPr lang="en-US" sz="1800" dirty="0"/>
              <a:t>Newsletter Sign-up</a:t>
            </a:r>
            <a:endParaRPr lang="en-GB" sz="1800" dirty="0"/>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a:xfrm>
            <a:off x="8523766" y="4400633"/>
            <a:ext cx="3096734" cy="1496898"/>
          </a:xfrm>
        </p:spPr>
        <p:txBody>
          <a:bodyPr/>
          <a:lstStyle/>
          <a:p>
            <a:r>
              <a:rPr lang="en-US" sz="1600" b="1" u="sng" dirty="0"/>
              <a:t>Sign up for TCOT newsletters</a:t>
            </a:r>
            <a:r>
              <a:rPr lang="en-US" sz="1600" u="sng" dirty="0"/>
              <a:t>!</a:t>
            </a:r>
          </a:p>
          <a:p>
            <a:r>
              <a:rPr lang="en-US" sz="1600" dirty="0"/>
              <a:t>There are a couple of options depending on your interests. We recommend </a:t>
            </a:r>
            <a:r>
              <a:rPr lang="en-US" sz="1600" b="1" dirty="0"/>
              <a:t>starting with News You Can Use</a:t>
            </a:r>
            <a:r>
              <a:rPr lang="en-US" sz="1600" dirty="0"/>
              <a:t>, or our </a:t>
            </a:r>
            <a:r>
              <a:rPr lang="en-US" sz="1600" b="1" dirty="0"/>
              <a:t>Educator Newsletter if you are a teacher</a:t>
            </a:r>
            <a:r>
              <a:rPr lang="en-US" sz="1600" dirty="0"/>
              <a:t>!</a:t>
            </a:r>
          </a:p>
        </p:txBody>
      </p:sp>
      <p:sp>
        <p:nvSpPr>
          <p:cNvPr id="12" name="Rectangle 11">
            <a:extLst>
              <a:ext uri="{FF2B5EF4-FFF2-40B4-BE49-F238E27FC236}">
                <a16:creationId xmlns:a16="http://schemas.microsoft.com/office/drawing/2014/main" id="{9C354A23-6823-4049-826C-6D7EBCD11E35}"/>
              </a:ext>
            </a:extLst>
          </p:cNvPr>
          <p:cNvSpPr/>
          <p:nvPr/>
        </p:nvSpPr>
        <p:spPr>
          <a:xfrm>
            <a:off x="968950" y="1539089"/>
            <a:ext cx="2353340" cy="2105246"/>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pic>
        <p:nvPicPr>
          <p:cNvPr id="8" name="Picture 7" descr="A green sign with white text&#10;&#10;Description automatically generated">
            <a:extLst>
              <a:ext uri="{FF2B5EF4-FFF2-40B4-BE49-F238E27FC236}">
                <a16:creationId xmlns:a16="http://schemas.microsoft.com/office/drawing/2014/main" id="{1188F792-E208-4D55-A126-2914CF64656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03273" y="1461901"/>
            <a:ext cx="3594092" cy="2259621"/>
          </a:xfrm>
          <a:prstGeom prst="rect">
            <a:avLst/>
          </a:prstGeom>
          <a:ln>
            <a:noFill/>
          </a:ln>
          <a:effectLst>
            <a:outerShdw blurRad="292100" dist="139700" dir="2700000" algn="tl" rotWithShape="0">
              <a:srgbClr val="333333">
                <a:alpha val="65000"/>
              </a:srgbClr>
            </a:outerShdw>
          </a:effectLst>
        </p:spPr>
      </p:pic>
      <p:grpSp>
        <p:nvGrpSpPr>
          <p:cNvPr id="19" name="Group 18">
            <a:extLst>
              <a:ext uri="{FF2B5EF4-FFF2-40B4-BE49-F238E27FC236}">
                <a16:creationId xmlns:a16="http://schemas.microsoft.com/office/drawing/2014/main" id="{5F2987D0-F13F-4A91-9678-92054B9F66D5}"/>
              </a:ext>
            </a:extLst>
          </p:cNvPr>
          <p:cNvGrpSpPr/>
          <p:nvPr/>
        </p:nvGrpSpPr>
        <p:grpSpPr>
          <a:xfrm>
            <a:off x="4842587" y="1223732"/>
            <a:ext cx="2268068" cy="2445746"/>
            <a:chOff x="6395962" y="500215"/>
            <a:chExt cx="5547215" cy="5981779"/>
          </a:xfrm>
        </p:grpSpPr>
        <p:pic>
          <p:nvPicPr>
            <p:cNvPr id="20" name="Picture 4">
              <a:extLst>
                <a:ext uri="{FF2B5EF4-FFF2-40B4-BE49-F238E27FC236}">
                  <a16:creationId xmlns:a16="http://schemas.microsoft.com/office/drawing/2014/main" id="{3E40960B-2CE1-43F1-80C1-311C28D59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4105">
              <a:off x="6395962" y="1063466"/>
              <a:ext cx="1960602" cy="2537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descr="Text reads &quot;Turn off the faucet. Every drop counts.&quot;&#10;You can find all of our publications on our website. http://takecareoftexas.org/teachers/publications" title="Water Conservation Mirror Cling">
              <a:extLst>
                <a:ext uri="{FF2B5EF4-FFF2-40B4-BE49-F238E27FC236}">
                  <a16:creationId xmlns:a16="http://schemas.microsoft.com/office/drawing/2014/main" id="{DFB2148E-E0D2-4C36-892E-3E7E2517C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811266">
              <a:off x="10564254" y="2499132"/>
              <a:ext cx="1378923" cy="1378923"/>
            </a:xfrm>
            <a:prstGeom prst="rect">
              <a:avLst/>
            </a:prstGeom>
            <a:ln>
              <a:noFill/>
            </a:ln>
            <a:effectLst>
              <a:outerShdw blurRad="292100" dist="139700" dir="2700000" algn="tl" rotWithShape="0">
                <a:srgbClr val="333333">
                  <a:alpha val="65000"/>
                </a:srgbClr>
              </a:outerShdw>
            </a:effectLst>
          </p:spPr>
        </p:pic>
        <p:pic>
          <p:nvPicPr>
            <p:cNvPr id="22" name="Picture 21" descr="Take Care of Texas offers free publications to help people get excited and learn about taking care of the environment http://takecareoftexas.org/teachers/publications." title="Driving Tips Infographic Publication">
              <a:extLst>
                <a:ext uri="{FF2B5EF4-FFF2-40B4-BE49-F238E27FC236}">
                  <a16:creationId xmlns:a16="http://schemas.microsoft.com/office/drawing/2014/main" id="{C15C6288-3817-4B1D-B206-70E896FCDA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58029">
              <a:off x="6566387" y="3105963"/>
              <a:ext cx="1378923" cy="2680379"/>
            </a:xfrm>
            <a:prstGeom prst="rect">
              <a:avLst/>
            </a:prstGeom>
            <a:ln>
              <a:noFill/>
            </a:ln>
            <a:effectLst>
              <a:outerShdw blurRad="292100" dist="139700" dir="2700000" algn="tl" rotWithShape="0">
                <a:srgbClr val="333333">
                  <a:alpha val="65000"/>
                </a:srgbClr>
              </a:outerShdw>
            </a:effectLst>
          </p:spPr>
        </p:pic>
        <p:pic>
          <p:nvPicPr>
            <p:cNvPr id="23" name="Picture 2">
              <a:extLst>
                <a:ext uri="{FF2B5EF4-FFF2-40B4-BE49-F238E27FC236}">
                  <a16:creationId xmlns:a16="http://schemas.microsoft.com/office/drawing/2014/main" id="{3D358027-33AC-4CB8-9696-309FCABFB1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70845">
              <a:off x="8725070" y="500215"/>
              <a:ext cx="1960602" cy="2537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D042B2FE-AA12-493C-A677-BAAE1C949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48082">
              <a:off x="9897990" y="3831517"/>
              <a:ext cx="1960603" cy="2537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226EB78-7D4C-40B3-B172-D3953969DCC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21576">
              <a:off x="7291278" y="1337118"/>
              <a:ext cx="2165991" cy="2745198"/>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0A9D1756-686F-43AE-BEB6-48E2CAAACC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4887" y="3432108"/>
              <a:ext cx="1711668" cy="2954628"/>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93F4CDF5-CC79-47DC-A447-07968737E74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487649">
              <a:off x="10091603" y="1299978"/>
              <a:ext cx="1091459" cy="310289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C3BC34FD-F307-4F91-AE76-F73E0010B58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36699" y="2161084"/>
              <a:ext cx="3055679" cy="3882769"/>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5906DD9F-FA01-41BF-AA35-16C8236B18A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98877">
              <a:off x="9313423" y="4914970"/>
              <a:ext cx="1710314" cy="1528508"/>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325FC40E-6C35-495B-B8F5-C66E2C80914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66158">
              <a:off x="7931341" y="4991184"/>
              <a:ext cx="1157822" cy="1490810"/>
            </a:xfrm>
            <a:prstGeom prst="rect">
              <a:avLst/>
            </a:prstGeom>
            <a:ln>
              <a:noFill/>
            </a:ln>
            <a:effectLst>
              <a:outerShdw blurRad="292100" dist="139700" dir="2700000" algn="tl" rotWithShape="0">
                <a:srgbClr val="333333">
                  <a:alpha val="65000"/>
                </a:srgbClr>
              </a:outerShdw>
            </a:effectLst>
          </p:spPr>
        </p:pic>
      </p:grpSp>
      <p:pic>
        <p:nvPicPr>
          <p:cNvPr id="31" name="Picture Placeholder 6" descr="A screenshot of a cell phone&#10;&#10;Description automatically generated">
            <a:extLst>
              <a:ext uri="{FF2B5EF4-FFF2-40B4-BE49-F238E27FC236}">
                <a16:creationId xmlns:a16="http://schemas.microsoft.com/office/drawing/2014/main" id="{9DE5573C-E9EE-4482-9386-44CBDCE349E9}"/>
              </a:ext>
            </a:extLst>
          </p:cNvPr>
          <p:cNvPicPr>
            <a:picLocks noGrp="1" noChangeAspect="1"/>
          </p:cNvPicPr>
          <p:nvPr>
            <p:ph type="pic" sz="quarter" idx="13"/>
          </p:nvPr>
        </p:nvPicPr>
        <p:blipFill rotWithShape="1">
          <a:blip r:embed="rId14">
            <a:extLst>
              <a:ext uri="{28A0092B-C50C-407E-A947-70E740481C1C}">
                <a14:useLocalDpi xmlns:a14="http://schemas.microsoft.com/office/drawing/2010/main" val="0"/>
              </a:ext>
            </a:extLst>
          </a:blip>
          <a:srcRect/>
          <a:stretch/>
        </p:blipFill>
        <p:spPr>
          <a:xfrm>
            <a:off x="8772800" y="667266"/>
            <a:ext cx="2393215" cy="3055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959672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How to Get Involved</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p:txBody>
          <a:bodyPr/>
          <a:lstStyle/>
          <a:p>
            <a:r>
              <a:rPr lang="en-US" dirty="0"/>
              <a:t>Other ways to get involved with Take Care of Texas</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446314" y="4294302"/>
            <a:ext cx="11174186" cy="2403677"/>
          </a:xfrm>
        </p:spPr>
        <p:txBody>
          <a:bodyPr/>
          <a:lstStyle/>
          <a:p>
            <a:r>
              <a:rPr lang="en-US" dirty="0"/>
              <a:t>Environmental conservation is one of the most important topics we can talk about. So what else can you do to Take Care of Texas?</a:t>
            </a:r>
          </a:p>
          <a:p>
            <a:pPr marL="342900" indent="-342900">
              <a:buFont typeface="+mj-lt"/>
              <a:buAutoNum type="arabicPeriod"/>
            </a:pPr>
            <a:r>
              <a:rPr lang="en-US" b="1" u="sng" dirty="0"/>
              <a:t>Advocate</a:t>
            </a:r>
            <a:r>
              <a:rPr lang="en-US" dirty="0"/>
              <a:t> – There are many ways to advocate for the Texas environment. We encourage you to discuss simple, easy, and localized conservation efforts and promote Take Care of Texas with your coworkers, friends, family, and other Texans!</a:t>
            </a:r>
          </a:p>
          <a:p>
            <a:pPr marL="342900" indent="-342900">
              <a:buFont typeface="+mj-lt"/>
              <a:buAutoNum type="arabicPeriod"/>
            </a:pPr>
            <a:r>
              <a:rPr lang="en-US" b="1" u="sng" dirty="0"/>
              <a:t>Reduce, Reuse, Recycle</a:t>
            </a:r>
            <a:r>
              <a:rPr lang="en-US" dirty="0"/>
              <a:t> – Consider your consumption and waste cycle. Can you buy it used or reuse it? Is it recyclable? Do I really need that plastic lid and straw? Is it better to buy this item individually-packaged or in bulk? </a:t>
            </a:r>
          </a:p>
          <a:p>
            <a:pPr marL="342900" indent="-342900">
              <a:buFont typeface="+mj-lt"/>
              <a:buAutoNum type="arabicPeriod"/>
            </a:pPr>
            <a:r>
              <a:rPr lang="en-US" b="1" u="sng" dirty="0"/>
              <a:t>Volunteer</a:t>
            </a:r>
            <a:r>
              <a:rPr lang="en-US" dirty="0"/>
              <a:t> – Get involved to improve your local environment! Join a cleanup event, plant trees, bring waste bags on walks, etc.</a:t>
            </a:r>
          </a:p>
          <a:p>
            <a:pPr marL="342900" indent="-342900">
              <a:buFont typeface="+mj-lt"/>
              <a:buAutoNum type="arabicPeriod"/>
            </a:pPr>
            <a:r>
              <a:rPr lang="en-US" b="1" u="sng" dirty="0"/>
              <a:t>Buy Local</a:t>
            </a:r>
            <a:r>
              <a:rPr lang="en-US" dirty="0"/>
              <a:t> – Buying local supports your community and is good for the environment because less resources are used to move goods.</a:t>
            </a:r>
          </a:p>
          <a:p>
            <a:pPr marL="342900" indent="-342900">
              <a:buFont typeface="+mj-lt"/>
              <a:buAutoNum type="arabicPeriod"/>
            </a:pPr>
            <a:r>
              <a:rPr lang="en-US" b="1" u="sng" dirty="0"/>
              <a:t>Donate</a:t>
            </a:r>
            <a:r>
              <a:rPr lang="en-US" dirty="0"/>
              <a:t> – Contribute financially to local conservation efforts or donate items to be reused versus thrown into the trash.</a:t>
            </a:r>
          </a:p>
        </p:txBody>
      </p:sp>
      <p:pic>
        <p:nvPicPr>
          <p:cNvPr id="27" name="Picture Placeholder 26" descr="A person sitting on a bench next to a body of water&#10;&#10;Description automatically generated">
            <a:extLst>
              <a:ext uri="{FF2B5EF4-FFF2-40B4-BE49-F238E27FC236}">
                <a16:creationId xmlns:a16="http://schemas.microsoft.com/office/drawing/2014/main" id="{F935759B-ADDA-44C6-B98A-31063EED38F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2496173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9AB60F59-BEDA-445A-A606-249B15DB816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762951"/>
            <a:ext cx="4907643" cy="840230"/>
          </a:xfrm>
        </p:spPr>
        <p:txBody>
          <a:bodyPr/>
          <a:lstStyle/>
          <a:p>
            <a:r>
              <a:rPr lang="en-US" sz="5400" dirty="0"/>
              <a:t>THANK Y’ALL</a:t>
            </a:r>
          </a:p>
        </p:txBody>
      </p:sp>
      <p:pic>
        <p:nvPicPr>
          <p:cNvPr id="23" name="Picture 22" descr="A close up of a sign&#10;&#10;Description automatically generated">
            <a:extLst>
              <a:ext uri="{FF2B5EF4-FFF2-40B4-BE49-F238E27FC236}">
                <a16:creationId xmlns:a16="http://schemas.microsoft.com/office/drawing/2014/main" id="{5282C500-AA14-4EB8-8CE2-9A9CDD750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168" y="5746109"/>
            <a:ext cx="986157" cy="986157"/>
          </a:xfrm>
          <a:prstGeom prst="rect">
            <a:avLst/>
          </a:prstGeom>
        </p:spPr>
      </p:pic>
      <p:pic>
        <p:nvPicPr>
          <p:cNvPr id="29" name="Picture 28" descr="A picture containing tree&#10;&#10;Description automatically generated">
            <a:extLst>
              <a:ext uri="{FF2B5EF4-FFF2-40B4-BE49-F238E27FC236}">
                <a16:creationId xmlns:a16="http://schemas.microsoft.com/office/drawing/2014/main" id="{A75EFDA9-A3D4-4183-BFAF-9142FCF91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2923" y="5812943"/>
            <a:ext cx="1840165" cy="815641"/>
          </a:xfrm>
          <a:prstGeom prst="rect">
            <a:avLst/>
          </a:prstGeom>
        </p:spPr>
      </p:pic>
      <p:sp>
        <p:nvSpPr>
          <p:cNvPr id="33" name="Title 50">
            <a:extLst>
              <a:ext uri="{FF2B5EF4-FFF2-40B4-BE49-F238E27FC236}">
                <a16:creationId xmlns:a16="http://schemas.microsoft.com/office/drawing/2014/main" id="{6BF989DC-12E8-4A4A-A592-25201C2A0C67}"/>
              </a:ext>
            </a:extLst>
          </p:cNvPr>
          <p:cNvSpPr txBox="1">
            <a:spLocks/>
          </p:cNvSpPr>
          <p:nvPr/>
        </p:nvSpPr>
        <p:spPr>
          <a:xfrm>
            <a:off x="668819" y="5897599"/>
            <a:ext cx="4933695" cy="6463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150" baseline="0" dirty="0">
                <a:solidFill>
                  <a:schemeClr val="bg1"/>
                </a:solidFill>
                <a:latin typeface="+mj-lt"/>
                <a:ea typeface="+mj-ea"/>
                <a:cs typeface="+mj-cs"/>
              </a:defRPr>
            </a:lvl1pPr>
          </a:lstStyle>
          <a:p>
            <a:r>
              <a:rPr lang="en-US" sz="2000" b="0" spc="0" dirty="0"/>
              <a:t>For More Info: </a:t>
            </a:r>
            <a:r>
              <a:rPr lang="en-US" sz="2000" b="0" u="sng" spc="0" dirty="0"/>
              <a:t>TakeCareOfTexas.org</a:t>
            </a:r>
          </a:p>
          <a:p>
            <a:r>
              <a:rPr lang="en-US" sz="2000" b="0" spc="0" dirty="0"/>
              <a:t>Contact us: </a:t>
            </a:r>
            <a:r>
              <a:rPr lang="en-US" sz="2000" b="0" u="sng" spc="0" dirty="0"/>
              <a:t>educate@tceq.texas.gov</a:t>
            </a:r>
          </a:p>
        </p:txBody>
      </p:sp>
    </p:spTree>
    <p:extLst>
      <p:ext uri="{BB962C8B-B14F-4D97-AF65-F5344CB8AC3E}">
        <p14:creationId xmlns:p14="http://schemas.microsoft.com/office/powerpoint/2010/main" val="30821865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469773-FA71-47A5-9315-92A7C8B5760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45637" y="-1"/>
            <a:ext cx="8946363" cy="6858000"/>
          </a:xfrm>
          <a:custGeom>
            <a:avLst/>
            <a:gdLst>
              <a:gd name="connsiteX0" fmla="*/ 0 w 8946363"/>
              <a:gd name="connsiteY0" fmla="*/ 0 h 6858000"/>
              <a:gd name="connsiteX1" fmla="*/ 8946363 w 8946363"/>
              <a:gd name="connsiteY1" fmla="*/ 0 h 6858000"/>
              <a:gd name="connsiteX2" fmla="*/ 8946363 w 8946363"/>
              <a:gd name="connsiteY2" fmla="*/ 6858000 h 6858000"/>
              <a:gd name="connsiteX3" fmla="*/ 1 w 8946363"/>
              <a:gd name="connsiteY3" fmla="*/ 6858000 h 6858000"/>
              <a:gd name="connsiteX4" fmla="*/ 60040 w 8946363"/>
              <a:gd name="connsiteY4" fmla="*/ 6788731 h 6858000"/>
              <a:gd name="connsiteX5" fmla="*/ 1210035 w 8946363"/>
              <a:gd name="connsiteY5" fmla="*/ 3429001 h 6858000"/>
              <a:gd name="connsiteX6" fmla="*/ 60040 w 8946363"/>
              <a:gd name="connsiteY6" fmla="*/ 692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34" name="Freeform: Shape 24">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26">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2800"/>
              <a:t>Presentation Overview</a:t>
            </a:r>
          </a:p>
        </p:txBody>
      </p:sp>
      <p:sp>
        <p:nvSpPr>
          <p:cNvPr id="36" name="Rectangle 28">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371094" y="2718054"/>
            <a:ext cx="3438906" cy="3207258"/>
          </a:xfrm>
        </p:spPr>
        <p:txBody>
          <a:bodyPr vert="horz" lIns="91440" tIns="45720" rIns="91440" bIns="45720" rtlCol="0" anchor="t">
            <a:normAutofit/>
          </a:bodyPr>
          <a:lstStyle/>
          <a:p>
            <a:pPr>
              <a:lnSpc>
                <a:spcPct val="90000"/>
              </a:lnSpc>
            </a:pPr>
            <a:r>
              <a:rPr lang="en-US" sz="1700" dirty="0">
                <a:solidFill>
                  <a:schemeClr val="tx1"/>
                </a:solidFill>
              </a:rPr>
              <a:t>Program Overview &amp; History</a:t>
            </a:r>
          </a:p>
          <a:p>
            <a:pPr>
              <a:lnSpc>
                <a:spcPct val="90000"/>
              </a:lnSpc>
            </a:pPr>
            <a:r>
              <a:rPr lang="en-US" sz="1700" dirty="0">
                <a:solidFill>
                  <a:schemeClr val="tx1"/>
                </a:solidFill>
              </a:rPr>
              <a:t>Key Program Features</a:t>
            </a:r>
          </a:p>
          <a:p>
            <a:pPr>
              <a:lnSpc>
                <a:spcPct val="90000"/>
              </a:lnSpc>
            </a:pPr>
            <a:r>
              <a:rPr lang="en-US" sz="1700" dirty="0">
                <a:solidFill>
                  <a:schemeClr val="tx1"/>
                </a:solidFill>
              </a:rPr>
              <a:t>Important Online Resources</a:t>
            </a:r>
          </a:p>
          <a:p>
            <a:pPr>
              <a:lnSpc>
                <a:spcPct val="90000"/>
              </a:lnSpc>
            </a:pPr>
            <a:r>
              <a:rPr lang="en-US" sz="1700" dirty="0">
                <a:solidFill>
                  <a:schemeClr val="tx1"/>
                </a:solidFill>
              </a:rPr>
              <a:t>How to Get Involved</a:t>
            </a:r>
          </a:p>
        </p:txBody>
      </p:sp>
    </p:spTree>
    <p:extLst>
      <p:ext uri="{BB962C8B-B14F-4D97-AF65-F5344CB8AC3E}">
        <p14:creationId xmlns:p14="http://schemas.microsoft.com/office/powerpoint/2010/main" val="347231053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close up of a flower&#10;&#10;Description automatically generated">
            <a:extLst>
              <a:ext uri="{FF2B5EF4-FFF2-40B4-BE49-F238E27FC236}">
                <a16:creationId xmlns:a16="http://schemas.microsoft.com/office/drawing/2014/main" id="{56CD429B-2541-4AA9-8D12-823544B920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What is “Take Care of Texas?”</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2464424"/>
            <a:ext cx="9666514" cy="387798"/>
          </a:xfrm>
        </p:spPr>
        <p:txBody>
          <a:bodyPr/>
          <a:lstStyle/>
          <a:p>
            <a:r>
              <a:rPr lang="en-US" sz="2800" dirty="0"/>
              <a:t>Program Overview &amp; History</a:t>
            </a:r>
          </a:p>
        </p:txBody>
      </p:sp>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3</a:t>
            </a:fld>
            <a:endParaRPr lang="en-US" b="1" dirty="0">
              <a:solidFill>
                <a:schemeClr val="bg1"/>
              </a:solidFill>
            </a:endParaRPr>
          </a:p>
        </p:txBody>
      </p:sp>
    </p:spTree>
    <p:extLst>
      <p:ext uri="{BB962C8B-B14F-4D97-AF65-F5344CB8AC3E}">
        <p14:creationId xmlns:p14="http://schemas.microsoft.com/office/powerpoint/2010/main" val="315908538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a:t>What is “Take Care of Texas?”</a:t>
            </a:r>
            <a:endParaRPr lang="en-US"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8030935" cy="4770098"/>
          </a:xfrm>
        </p:spPr>
        <p:txBody>
          <a:bodyPr/>
          <a:lstStyle/>
          <a:p>
            <a:r>
              <a:rPr lang="en-US" b="1" dirty="0"/>
              <a:t>Take Care of Texas</a:t>
            </a:r>
            <a:r>
              <a:rPr lang="en-US" dirty="0"/>
              <a:t> is a statewide campaign from the </a:t>
            </a:r>
            <a:r>
              <a:rPr lang="en-US" b="1" dirty="0"/>
              <a:t>Texas Commission on Environmental Quality</a:t>
            </a:r>
            <a:r>
              <a:rPr lang="en-US" dirty="0"/>
              <a:t> that encourages all Texans to help </a:t>
            </a:r>
            <a:r>
              <a:rPr lang="en-US" b="1" u="sng" dirty="0"/>
              <a:t>keep our air and water clean, conserve water and energy, and reduce waste</a:t>
            </a:r>
            <a:r>
              <a:rPr lang="en-US" dirty="0"/>
              <a:t>.</a:t>
            </a:r>
            <a:br>
              <a:rPr lang="en-US" dirty="0"/>
            </a:br>
            <a:endParaRPr lang="en-US" dirty="0"/>
          </a:p>
          <a:p>
            <a:r>
              <a:rPr lang="en-US" dirty="0"/>
              <a:t>TCEQ originally created this program in the </a:t>
            </a:r>
            <a:r>
              <a:rPr lang="en-US" b="1" dirty="0"/>
              <a:t>1990s</a:t>
            </a:r>
            <a:r>
              <a:rPr lang="en-US" dirty="0"/>
              <a:t> with a re-launch in </a:t>
            </a:r>
            <a:r>
              <a:rPr lang="en-US" b="1" dirty="0"/>
              <a:t>May 2007</a:t>
            </a:r>
            <a:r>
              <a:rPr lang="en-US" dirty="0"/>
              <a:t> when </a:t>
            </a:r>
            <a:r>
              <a:rPr lang="en-US" b="1" dirty="0"/>
              <a:t>“Take Care of Texas”</a:t>
            </a:r>
            <a:r>
              <a:rPr lang="en-US" dirty="0"/>
              <a:t> was trademarked to TCEQ. Over the years, TCOT has published information and activities to help Texans of all ages better take care of their state.</a:t>
            </a:r>
            <a:br>
              <a:rPr lang="en-US" dirty="0"/>
            </a:br>
            <a:endParaRPr lang="en-US" dirty="0"/>
          </a:p>
          <a:p>
            <a:r>
              <a:rPr lang="en-US" dirty="0"/>
              <a:t>TCOT offers many educational and outreach opportunities for Texans online, including </a:t>
            </a:r>
            <a:r>
              <a:rPr lang="en-US" b="1" dirty="0"/>
              <a:t>conservation calculators</a:t>
            </a:r>
            <a:r>
              <a:rPr lang="en-US" dirty="0"/>
              <a:t>,</a:t>
            </a:r>
            <a:r>
              <a:rPr lang="en-US" b="1" dirty="0"/>
              <a:t> interactive tools</a:t>
            </a:r>
            <a:r>
              <a:rPr lang="en-US" dirty="0"/>
              <a:t>,</a:t>
            </a:r>
            <a:r>
              <a:rPr lang="en-US" b="1" dirty="0"/>
              <a:t> newsletters</a:t>
            </a:r>
            <a:r>
              <a:rPr lang="en-US" dirty="0"/>
              <a:t>, and a </a:t>
            </a:r>
            <a:r>
              <a:rPr lang="en-US" b="1" dirty="0"/>
              <a:t>personal conservation pledge</a:t>
            </a:r>
            <a:r>
              <a:rPr lang="en-US" dirty="0"/>
              <a:t>. Offline, TCOT has worked with </a:t>
            </a:r>
            <a:r>
              <a:rPr lang="en-US" b="1" dirty="0"/>
              <a:t>country stars to create PSAs</a:t>
            </a:r>
            <a:r>
              <a:rPr lang="en-US" dirty="0"/>
              <a:t>, offers </a:t>
            </a:r>
            <a:r>
              <a:rPr lang="en-US" b="1" dirty="0"/>
              <a:t>print publications</a:t>
            </a:r>
            <a:r>
              <a:rPr lang="en-US" dirty="0"/>
              <a:t> for residents and educators, and </a:t>
            </a:r>
            <a:r>
              <a:rPr lang="en-US" b="1" dirty="0"/>
              <a:t>works with “proud partners”</a:t>
            </a:r>
            <a:r>
              <a:rPr lang="en-US" dirty="0"/>
              <a:t> to help promote conservation within businesses.</a:t>
            </a:r>
          </a:p>
        </p:txBody>
      </p:sp>
      <p:pic>
        <p:nvPicPr>
          <p:cNvPr id="3" name="Picture 2" descr="A picture containing toy&#10;&#10;Description automatically generated">
            <a:extLst>
              <a:ext uri="{FF2B5EF4-FFF2-40B4-BE49-F238E27FC236}">
                <a16:creationId xmlns:a16="http://schemas.microsoft.com/office/drawing/2014/main" id="{672B9097-66C4-4447-AEA7-521A95261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020" y="457558"/>
            <a:ext cx="2323480" cy="1882019"/>
          </a:xfrm>
          <a:prstGeom prst="rect">
            <a:avLst/>
          </a:prstGeom>
          <a:ln>
            <a:noFill/>
          </a:ln>
          <a:effectLst>
            <a:outerShdw blurRad="292100" dist="139700" dir="2700000" algn="tl" rotWithShape="0">
              <a:srgbClr val="333333">
                <a:alpha val="65000"/>
              </a:srgbClr>
            </a:outerShdw>
          </a:effectLst>
        </p:spPr>
      </p:pic>
      <p:pic>
        <p:nvPicPr>
          <p:cNvPr id="8" name="Picture 7" descr="A group of people standing on top of a wooden fence&#10;&#10;Description automatically generated">
            <a:extLst>
              <a:ext uri="{FF2B5EF4-FFF2-40B4-BE49-F238E27FC236}">
                <a16:creationId xmlns:a16="http://schemas.microsoft.com/office/drawing/2014/main" id="{B44B221D-8491-4747-B0EE-662DD6444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067" y="3848089"/>
            <a:ext cx="2450143" cy="2450143"/>
          </a:xfrm>
          <a:prstGeom prst="rect">
            <a:avLst/>
          </a:prstGeom>
          <a:ln>
            <a:noFill/>
          </a:ln>
          <a:effectLst>
            <a:outerShdw blurRad="292100" dist="139700" dir="2700000" algn="tl" rotWithShape="0">
              <a:srgbClr val="333333">
                <a:alpha val="65000"/>
              </a:srgbClr>
            </a:outerShdw>
          </a:effectLst>
        </p:spPr>
      </p:pic>
      <p:pic>
        <p:nvPicPr>
          <p:cNvPr id="14" name="Picture 13" descr="A close up of text on a black background&#10;&#10;Description automatically generated">
            <a:extLst>
              <a:ext uri="{FF2B5EF4-FFF2-40B4-BE49-F238E27FC236}">
                <a16:creationId xmlns:a16="http://schemas.microsoft.com/office/drawing/2014/main" id="{00949225-5A20-4476-B86C-F699288DB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0952">
            <a:off x="7933434" y="1660222"/>
            <a:ext cx="3615070" cy="3615070"/>
          </a:xfrm>
          <a:prstGeom prst="rect">
            <a:avLst/>
          </a:prstGeom>
        </p:spPr>
      </p:pic>
    </p:spTree>
    <p:extLst>
      <p:ext uri="{BB962C8B-B14F-4D97-AF65-F5344CB8AC3E}">
        <p14:creationId xmlns:p14="http://schemas.microsoft.com/office/powerpoint/2010/main" val="299479708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8C56-F47A-4673-BD37-1BC839DCBD66}"/>
              </a:ext>
            </a:extLst>
          </p:cNvPr>
          <p:cNvSpPr>
            <a:spLocks noGrp="1"/>
          </p:cNvSpPr>
          <p:nvPr>
            <p:ph type="title"/>
          </p:nvPr>
        </p:nvSpPr>
        <p:spPr/>
        <p:txBody>
          <a:bodyPr/>
          <a:lstStyle/>
          <a:p>
            <a:r>
              <a:rPr lang="en-US" dirty="0"/>
              <a:t>TCOT Program Videos</a:t>
            </a:r>
          </a:p>
        </p:txBody>
      </p:sp>
      <p:pic>
        <p:nvPicPr>
          <p:cNvPr id="5" name="Online Media 4">
            <a:hlinkClick r:id="" action="ppaction://media"/>
            <a:extLst>
              <a:ext uri="{FF2B5EF4-FFF2-40B4-BE49-F238E27FC236}">
                <a16:creationId xmlns:a16="http://schemas.microsoft.com/office/drawing/2014/main" id="{75198BB7-4DDB-40C9-86FF-EA4E82EB19F8}"/>
              </a:ext>
            </a:extLst>
          </p:cNvPr>
          <p:cNvPicPr>
            <a:picLocks noGrp="1" noRot="1" noChangeAspect="1"/>
          </p:cNvPicPr>
          <p:nvPr>
            <p:ph sz="half" idx="1"/>
            <a:videoFile r:link="rId1"/>
          </p:nvPr>
        </p:nvPicPr>
        <p:blipFill>
          <a:blip r:embed="rId4"/>
          <a:stretch>
            <a:fillRect/>
          </a:stretch>
        </p:blipFill>
        <p:spPr>
          <a:xfrm>
            <a:off x="446314" y="2526894"/>
            <a:ext cx="5239488" cy="2947212"/>
          </a:xfrm>
          <a:prstGeom prst="rect">
            <a:avLst/>
          </a:prstGeom>
        </p:spPr>
      </p:pic>
      <p:pic>
        <p:nvPicPr>
          <p:cNvPr id="6" name="Online Media 5">
            <a:hlinkClick r:id="" action="ppaction://media"/>
            <a:extLst>
              <a:ext uri="{FF2B5EF4-FFF2-40B4-BE49-F238E27FC236}">
                <a16:creationId xmlns:a16="http://schemas.microsoft.com/office/drawing/2014/main" id="{ED0F6C4D-694F-47A3-AF10-D609570C5653}"/>
              </a:ext>
            </a:extLst>
          </p:cNvPr>
          <p:cNvPicPr>
            <a:picLocks noGrp="1" noRot="1" noChangeAspect="1"/>
          </p:cNvPicPr>
          <p:nvPr>
            <p:ph sz="half" idx="2"/>
            <a:videoFile r:link="rId2"/>
          </p:nvPr>
        </p:nvPicPr>
        <p:blipFill>
          <a:blip r:embed="rId4"/>
          <a:stretch>
            <a:fillRect/>
          </a:stretch>
        </p:blipFill>
        <p:spPr>
          <a:xfrm>
            <a:off x="6506200" y="2526894"/>
            <a:ext cx="5239488" cy="2947212"/>
          </a:xfrm>
          <a:prstGeom prst="rect">
            <a:avLst/>
          </a:prstGeom>
        </p:spPr>
      </p:pic>
      <p:sp>
        <p:nvSpPr>
          <p:cNvPr id="9" name="Text Placeholder 3">
            <a:extLst>
              <a:ext uri="{FF2B5EF4-FFF2-40B4-BE49-F238E27FC236}">
                <a16:creationId xmlns:a16="http://schemas.microsoft.com/office/drawing/2014/main" id="{FB7E949C-DF2E-48D9-AA89-7CED74BC8E24}"/>
              </a:ext>
            </a:extLst>
          </p:cNvPr>
          <p:cNvSpPr txBox="1">
            <a:spLocks/>
          </p:cNvSpPr>
          <p:nvPr/>
        </p:nvSpPr>
        <p:spPr>
          <a:xfrm>
            <a:off x="357586" y="1860500"/>
            <a:ext cx="5114300" cy="334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Simple Ways to Take Care of Texas</a:t>
            </a:r>
          </a:p>
        </p:txBody>
      </p:sp>
      <p:sp>
        <p:nvSpPr>
          <p:cNvPr id="10" name="Text Placeholder 4">
            <a:extLst>
              <a:ext uri="{FF2B5EF4-FFF2-40B4-BE49-F238E27FC236}">
                <a16:creationId xmlns:a16="http://schemas.microsoft.com/office/drawing/2014/main" id="{B15E6D59-CBF6-4664-AA5F-9F2002AC8E3A}"/>
              </a:ext>
            </a:extLst>
          </p:cNvPr>
          <p:cNvSpPr txBox="1">
            <a:spLocks/>
          </p:cNvSpPr>
          <p:nvPr/>
        </p:nvSpPr>
        <p:spPr>
          <a:xfrm>
            <a:off x="6506200" y="1860500"/>
            <a:ext cx="5114300" cy="334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t>Take Care of Texas, It's the Only One We've Got!</a:t>
            </a:r>
          </a:p>
          <a:p>
            <a:pPr marL="0" indent="0" algn="ctr">
              <a:buNone/>
            </a:pPr>
            <a:br>
              <a:rPr lang="en-US" sz="1800"/>
            </a:br>
            <a:endParaRPr lang="en-US" sz="1800" dirty="0"/>
          </a:p>
        </p:txBody>
      </p:sp>
    </p:spTree>
    <p:extLst>
      <p:ext uri="{BB962C8B-B14F-4D97-AF65-F5344CB8AC3E}">
        <p14:creationId xmlns:p14="http://schemas.microsoft.com/office/powerpoint/2010/main" val="316717272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flower&#10;&#10;Description automatically generated">
            <a:extLst>
              <a:ext uri="{FF2B5EF4-FFF2-40B4-BE49-F238E27FC236}">
                <a16:creationId xmlns:a16="http://schemas.microsoft.com/office/drawing/2014/main" id="{51CB8914-6533-4101-BB67-B235B487971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solidFill>
                  <a:schemeClr val="tx1"/>
                </a:solidFill>
              </a:rPr>
              <a:t>Key Program Features</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2464424"/>
            <a:ext cx="9666514" cy="387798"/>
          </a:xfrm>
        </p:spPr>
        <p:txBody>
          <a:bodyPr/>
          <a:lstStyle/>
          <a:p>
            <a:r>
              <a:rPr lang="en-US" sz="2800" dirty="0"/>
              <a:t>Essential Program Components</a:t>
            </a:r>
          </a:p>
        </p:txBody>
      </p:sp>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6</a:t>
            </a:fld>
            <a:endParaRPr lang="en-US" b="1" dirty="0">
              <a:solidFill>
                <a:schemeClr val="bg1"/>
              </a:solidFill>
            </a:endParaRPr>
          </a:p>
        </p:txBody>
      </p:sp>
    </p:spTree>
    <p:extLst>
      <p:ext uri="{BB962C8B-B14F-4D97-AF65-F5344CB8AC3E}">
        <p14:creationId xmlns:p14="http://schemas.microsoft.com/office/powerpoint/2010/main" val="126057132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C1A52A-A089-4F63-BF7B-56FA8DBC8347}"/>
              </a:ext>
            </a:extLst>
          </p:cNvPr>
          <p:cNvSpPr>
            <a:spLocks noGrp="1"/>
          </p:cNvSpPr>
          <p:nvPr>
            <p:ph type="title"/>
          </p:nvPr>
        </p:nvSpPr>
        <p:spPr/>
        <p:txBody>
          <a:bodyPr/>
          <a:lstStyle/>
          <a:p>
            <a:r>
              <a:rPr lang="en-US" dirty="0"/>
              <a:t>Educator Resources</a:t>
            </a:r>
          </a:p>
        </p:txBody>
      </p:sp>
      <p:sp>
        <p:nvSpPr>
          <p:cNvPr id="47" name="Content Placeholder 46">
            <a:extLst>
              <a:ext uri="{FF2B5EF4-FFF2-40B4-BE49-F238E27FC236}">
                <a16:creationId xmlns:a16="http://schemas.microsoft.com/office/drawing/2014/main" id="{214BDC8B-53A5-427F-886E-F5195C4C16B9}"/>
              </a:ext>
            </a:extLst>
          </p:cNvPr>
          <p:cNvSpPr>
            <a:spLocks noGrp="1"/>
          </p:cNvSpPr>
          <p:nvPr>
            <p:ph idx="1"/>
          </p:nvPr>
        </p:nvSpPr>
        <p:spPr>
          <a:xfrm>
            <a:off x="446315" y="1463040"/>
            <a:ext cx="5649685" cy="4770098"/>
          </a:xfrm>
        </p:spPr>
        <p:txBody>
          <a:bodyPr/>
          <a:lstStyle/>
          <a:p>
            <a:pPr marL="0" indent="0">
              <a:buNone/>
            </a:pPr>
            <a:r>
              <a:rPr lang="en-US" dirty="0"/>
              <a:t>We offer </a:t>
            </a:r>
            <a:r>
              <a:rPr lang="en-US" b="1" dirty="0"/>
              <a:t>high-quality, FREE resources to help make educators’ jobs</a:t>
            </a:r>
            <a:r>
              <a:rPr lang="en-US" dirty="0"/>
              <a:t> easier and teach students how they can do their part to Take Care of Texas. </a:t>
            </a:r>
          </a:p>
          <a:p>
            <a:pPr marL="0" indent="0">
              <a:buNone/>
            </a:pPr>
            <a:r>
              <a:rPr lang="en-US" dirty="0"/>
              <a:t>We encourage educators to:</a:t>
            </a:r>
          </a:p>
          <a:p>
            <a:pPr>
              <a:spcBef>
                <a:spcPts val="0"/>
              </a:spcBef>
              <a:spcAft>
                <a:spcPts val="0"/>
              </a:spcAft>
            </a:pPr>
            <a:r>
              <a:rPr lang="en-US" dirty="0"/>
              <a:t>Order our </a:t>
            </a:r>
            <a:r>
              <a:rPr lang="en-US" b="1" dirty="0"/>
              <a:t>FREE printed materials</a:t>
            </a:r>
            <a:r>
              <a:rPr lang="en-US" dirty="0"/>
              <a:t> for your class, school, or event. </a:t>
            </a:r>
          </a:p>
          <a:p>
            <a:pPr>
              <a:spcBef>
                <a:spcPts val="0"/>
              </a:spcBef>
              <a:spcAft>
                <a:spcPts val="0"/>
              </a:spcAft>
            </a:pPr>
            <a:r>
              <a:rPr lang="en-US" b="1" dirty="0"/>
              <a:t>Project interactive activities and PDFs</a:t>
            </a:r>
            <a:r>
              <a:rPr lang="en-US" dirty="0"/>
              <a:t> on your classroom whiteboard. </a:t>
            </a:r>
          </a:p>
          <a:p>
            <a:pPr>
              <a:spcBef>
                <a:spcPts val="0"/>
              </a:spcBef>
              <a:spcAft>
                <a:spcPts val="0"/>
              </a:spcAft>
            </a:pPr>
            <a:r>
              <a:rPr lang="en-US" b="1" dirty="0"/>
              <a:t>Download ready-made lesson plans</a:t>
            </a:r>
            <a:r>
              <a:rPr lang="en-US" dirty="0"/>
              <a:t>, many of which are </a:t>
            </a:r>
            <a:r>
              <a:rPr lang="en-US" b="1" dirty="0"/>
              <a:t>aligned to TEKS</a:t>
            </a:r>
            <a:r>
              <a:rPr lang="en-US" dirty="0"/>
              <a:t>. </a:t>
            </a:r>
          </a:p>
          <a:p>
            <a:pPr>
              <a:spcBef>
                <a:spcPts val="0"/>
              </a:spcBef>
              <a:spcAft>
                <a:spcPts val="0"/>
              </a:spcAft>
            </a:pPr>
            <a:r>
              <a:rPr lang="en-US" b="1" dirty="0"/>
              <a:t>Use the interactive content</a:t>
            </a:r>
            <a:r>
              <a:rPr lang="en-US" dirty="0"/>
              <a:t> to complement your classroom lessons. </a:t>
            </a:r>
          </a:p>
          <a:p>
            <a:pPr>
              <a:spcBef>
                <a:spcPts val="0"/>
              </a:spcBef>
              <a:spcAft>
                <a:spcPts val="0"/>
              </a:spcAft>
            </a:pPr>
            <a:r>
              <a:rPr lang="en-US" b="1" dirty="0"/>
              <a:t>Get ideas and resources</a:t>
            </a:r>
            <a:r>
              <a:rPr lang="en-US" dirty="0"/>
              <a:t> for making your school eco-friendly or </a:t>
            </a:r>
            <a:r>
              <a:rPr lang="en-US" b="1" dirty="0"/>
              <a:t>hosting service projects</a:t>
            </a:r>
            <a:r>
              <a:rPr lang="en-US" dirty="0"/>
              <a:t>.</a:t>
            </a:r>
          </a:p>
          <a:p>
            <a:endParaRPr lang="en-US" sz="1600" dirty="0"/>
          </a:p>
        </p:txBody>
      </p:sp>
      <p:grpSp>
        <p:nvGrpSpPr>
          <p:cNvPr id="51" name="Group 50">
            <a:extLst>
              <a:ext uri="{FF2B5EF4-FFF2-40B4-BE49-F238E27FC236}">
                <a16:creationId xmlns:a16="http://schemas.microsoft.com/office/drawing/2014/main" id="{CD446F59-C854-4098-9154-52A6CF08FB1D}"/>
              </a:ext>
            </a:extLst>
          </p:cNvPr>
          <p:cNvGrpSpPr/>
          <p:nvPr/>
        </p:nvGrpSpPr>
        <p:grpSpPr>
          <a:xfrm>
            <a:off x="6148453" y="1463040"/>
            <a:ext cx="5427959" cy="4827251"/>
            <a:chOff x="5122329" y="1625934"/>
            <a:chExt cx="5427959" cy="4827251"/>
          </a:xfrm>
        </p:grpSpPr>
        <p:pic>
          <p:nvPicPr>
            <p:cNvPr id="48" name="Picture 47">
              <a:extLst>
                <a:ext uri="{FF2B5EF4-FFF2-40B4-BE49-F238E27FC236}">
                  <a16:creationId xmlns:a16="http://schemas.microsoft.com/office/drawing/2014/main" id="{8C6BC44C-84F2-47C3-8079-EB80CB372FA8}"/>
                </a:ext>
              </a:extLst>
            </p:cNvPr>
            <p:cNvPicPr>
              <a:picLocks noChangeAspect="1"/>
            </p:cNvPicPr>
            <p:nvPr/>
          </p:nvPicPr>
          <p:blipFill rotWithShape="1">
            <a:blip r:embed="rId2"/>
            <a:srcRect l="1730" t="945" r="67164"/>
            <a:stretch/>
          </p:blipFill>
          <p:spPr>
            <a:xfrm>
              <a:off x="5122329" y="1625934"/>
              <a:ext cx="1809320" cy="4770100"/>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AE2CA51E-AFA5-4EA5-9BE9-448D9AD7D922}"/>
                </a:ext>
              </a:extLst>
            </p:cNvPr>
            <p:cNvPicPr>
              <a:picLocks noChangeAspect="1"/>
            </p:cNvPicPr>
            <p:nvPr/>
          </p:nvPicPr>
          <p:blipFill rotWithShape="1">
            <a:blip r:embed="rId2"/>
            <a:srcRect l="34288" t="942" r="34606" b="-942"/>
            <a:stretch/>
          </p:blipFill>
          <p:spPr>
            <a:xfrm>
              <a:off x="6931649" y="1637583"/>
              <a:ext cx="1809320" cy="4815602"/>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68C4AA53-A763-4539-834D-47903830E49E}"/>
                </a:ext>
              </a:extLst>
            </p:cNvPr>
            <p:cNvPicPr>
              <a:picLocks noChangeAspect="1"/>
            </p:cNvPicPr>
            <p:nvPr/>
          </p:nvPicPr>
          <p:blipFill rotWithShape="1">
            <a:blip r:embed="rId2"/>
            <a:srcRect l="67110" t="945" r="1784"/>
            <a:stretch/>
          </p:blipFill>
          <p:spPr>
            <a:xfrm>
              <a:off x="8740969" y="1625934"/>
              <a:ext cx="1809319" cy="477009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68303050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17A4-0425-40A7-8B8C-2FE0E2FF7555}"/>
              </a:ext>
            </a:extLst>
          </p:cNvPr>
          <p:cNvSpPr>
            <a:spLocks noGrp="1"/>
          </p:cNvSpPr>
          <p:nvPr>
            <p:ph type="title"/>
          </p:nvPr>
        </p:nvSpPr>
        <p:spPr/>
        <p:txBody>
          <a:bodyPr/>
          <a:lstStyle/>
          <a:p>
            <a:r>
              <a:rPr lang="en-US" dirty="0"/>
              <a:t>Student Contests</a:t>
            </a:r>
          </a:p>
        </p:txBody>
      </p:sp>
      <p:sp>
        <p:nvSpPr>
          <p:cNvPr id="3" name="Text Placeholder 2">
            <a:extLst>
              <a:ext uri="{FF2B5EF4-FFF2-40B4-BE49-F238E27FC236}">
                <a16:creationId xmlns:a16="http://schemas.microsoft.com/office/drawing/2014/main" id="{D48E2D65-2AB3-4F0A-AB7D-71E26449CA51}"/>
              </a:ext>
            </a:extLst>
          </p:cNvPr>
          <p:cNvSpPr>
            <a:spLocks noGrp="1"/>
          </p:cNvSpPr>
          <p:nvPr>
            <p:ph type="body" sz="quarter" idx="3"/>
          </p:nvPr>
        </p:nvSpPr>
        <p:spPr/>
        <p:txBody>
          <a:bodyPr>
            <a:normAutofit/>
          </a:bodyPr>
          <a:lstStyle/>
          <a:p>
            <a:r>
              <a:rPr lang="en-US" sz="1800" dirty="0"/>
              <a:t>6-12</a:t>
            </a:r>
            <a:r>
              <a:rPr lang="en-US" sz="1800" baseline="30000" dirty="0"/>
              <a:t>th</a:t>
            </a:r>
            <a:r>
              <a:rPr lang="en-US" sz="1800" dirty="0"/>
              <a:t> Video Contest</a:t>
            </a:r>
          </a:p>
        </p:txBody>
      </p:sp>
      <p:sp>
        <p:nvSpPr>
          <p:cNvPr id="4" name="Content Placeholder 3">
            <a:extLst>
              <a:ext uri="{FF2B5EF4-FFF2-40B4-BE49-F238E27FC236}">
                <a16:creationId xmlns:a16="http://schemas.microsoft.com/office/drawing/2014/main" id="{BE14252E-0CEB-4E66-A000-961D09DD867C}"/>
              </a:ext>
            </a:extLst>
          </p:cNvPr>
          <p:cNvSpPr>
            <a:spLocks noGrp="1"/>
          </p:cNvSpPr>
          <p:nvPr>
            <p:ph sz="quarter" idx="4"/>
          </p:nvPr>
        </p:nvSpPr>
        <p:spPr>
          <a:xfrm>
            <a:off x="6438898" y="2149311"/>
            <a:ext cx="5181601" cy="4040352"/>
          </a:xfrm>
        </p:spPr>
        <p:txBody>
          <a:bodyPr>
            <a:normAutofit/>
          </a:bodyPr>
          <a:lstStyle/>
          <a:p>
            <a:pPr marL="0" indent="0">
              <a:buNone/>
            </a:pPr>
            <a:r>
              <a:rPr lang="en-US" sz="1600" dirty="0"/>
              <a:t>The video contest is for </a:t>
            </a:r>
            <a:r>
              <a:rPr lang="en-US" sz="1600" b="1" dirty="0"/>
              <a:t>6-12</a:t>
            </a:r>
            <a:r>
              <a:rPr lang="en-US" sz="1600" b="1" baseline="30000" dirty="0"/>
              <a:t>th</a:t>
            </a:r>
            <a:r>
              <a:rPr lang="en-US" sz="1600" b="1" dirty="0"/>
              <a:t> students </a:t>
            </a:r>
            <a:r>
              <a:rPr lang="en-US" sz="1600" dirty="0"/>
              <a:t>to learn about protecting the environment and express ways to share this knowledge with others! </a:t>
            </a:r>
          </a:p>
          <a:p>
            <a:pPr marL="0" indent="0">
              <a:buNone/>
            </a:pPr>
            <a:r>
              <a:rPr lang="en-US" sz="1600" dirty="0"/>
              <a:t>Students film a </a:t>
            </a:r>
            <a:r>
              <a:rPr lang="en-US" sz="1600" b="1" dirty="0"/>
              <a:t>30-second PSA-style video </a:t>
            </a:r>
            <a:r>
              <a:rPr lang="en-US" sz="1600" dirty="0"/>
              <a:t>that shows positive ways to Take Care of Texas. </a:t>
            </a:r>
          </a:p>
          <a:p>
            <a:pPr marL="0" indent="0">
              <a:buNone/>
            </a:pPr>
            <a:r>
              <a:rPr lang="en-US" sz="1600" dirty="0"/>
              <a:t>The students that submit the best videos can win great prizes, awarded by the contest sponsor, </a:t>
            </a:r>
            <a:r>
              <a:rPr lang="en-US" sz="1600" b="1" dirty="0"/>
              <a:t>Waste Management of Texas, Inc</a:t>
            </a:r>
            <a:r>
              <a:rPr lang="en-US" sz="1600" dirty="0"/>
              <a:t>.</a:t>
            </a:r>
          </a:p>
        </p:txBody>
      </p:sp>
      <p:sp>
        <p:nvSpPr>
          <p:cNvPr id="5" name="Text Placeholder 4">
            <a:extLst>
              <a:ext uri="{FF2B5EF4-FFF2-40B4-BE49-F238E27FC236}">
                <a16:creationId xmlns:a16="http://schemas.microsoft.com/office/drawing/2014/main" id="{3113DAE3-CE2C-4250-BB06-6BBED74C5D9D}"/>
              </a:ext>
            </a:extLst>
          </p:cNvPr>
          <p:cNvSpPr>
            <a:spLocks noGrp="1"/>
          </p:cNvSpPr>
          <p:nvPr>
            <p:ph type="body" idx="1"/>
          </p:nvPr>
        </p:nvSpPr>
        <p:spPr/>
        <p:txBody>
          <a:bodyPr>
            <a:normAutofit/>
          </a:bodyPr>
          <a:lstStyle/>
          <a:p>
            <a:r>
              <a:rPr lang="en-US" sz="1800" dirty="0"/>
              <a:t>K-5</a:t>
            </a:r>
            <a:r>
              <a:rPr lang="en-US" sz="1800" baseline="30000" dirty="0"/>
              <a:t>th</a:t>
            </a:r>
            <a:r>
              <a:rPr lang="en-US" sz="1800" dirty="0"/>
              <a:t> Art Contest</a:t>
            </a:r>
          </a:p>
        </p:txBody>
      </p:sp>
      <p:sp>
        <p:nvSpPr>
          <p:cNvPr id="6" name="Content Placeholder 5">
            <a:extLst>
              <a:ext uri="{FF2B5EF4-FFF2-40B4-BE49-F238E27FC236}">
                <a16:creationId xmlns:a16="http://schemas.microsoft.com/office/drawing/2014/main" id="{B3E4CCA2-4911-44B0-8DBF-5322CE97CA76}"/>
              </a:ext>
            </a:extLst>
          </p:cNvPr>
          <p:cNvSpPr>
            <a:spLocks noGrp="1"/>
          </p:cNvSpPr>
          <p:nvPr>
            <p:ph sz="half" idx="2"/>
          </p:nvPr>
        </p:nvSpPr>
        <p:spPr>
          <a:xfrm>
            <a:off x="446314" y="2149310"/>
            <a:ext cx="5306789" cy="3687964"/>
          </a:xfrm>
        </p:spPr>
        <p:txBody>
          <a:bodyPr>
            <a:normAutofit/>
          </a:bodyPr>
          <a:lstStyle/>
          <a:p>
            <a:pPr marL="0" indent="0">
              <a:buNone/>
            </a:pPr>
            <a:r>
              <a:rPr lang="en-US" sz="1600" dirty="0"/>
              <a:t>The kids’ art contest is for </a:t>
            </a:r>
            <a:r>
              <a:rPr lang="en-US" sz="1600" b="1" dirty="0"/>
              <a:t>K-5</a:t>
            </a:r>
            <a:r>
              <a:rPr lang="en-US" sz="1600" b="1" baseline="30000" dirty="0"/>
              <a:t>th</a:t>
            </a:r>
            <a:r>
              <a:rPr lang="en-US" sz="1600" b="1" dirty="0"/>
              <a:t> students </a:t>
            </a:r>
            <a:r>
              <a:rPr lang="en-US" sz="1600" dirty="0"/>
              <a:t>to learn about protecting the environment and come up with ways to share this knowledge with others! </a:t>
            </a:r>
          </a:p>
          <a:p>
            <a:pPr marL="0" indent="0">
              <a:buNone/>
            </a:pPr>
            <a:r>
              <a:rPr lang="en-US" sz="1600" dirty="0"/>
              <a:t>Students submit their artwork of how they help keep the air and water clean, conserve water and energy, and reduce waste. </a:t>
            </a:r>
          </a:p>
          <a:p>
            <a:pPr marL="0" indent="0">
              <a:buNone/>
            </a:pPr>
            <a:r>
              <a:rPr lang="en-US" sz="1600" dirty="0"/>
              <a:t>The students that submit the best art can </a:t>
            </a:r>
            <a:r>
              <a:rPr lang="en-US" sz="1600" b="1" dirty="0"/>
              <a:t>win a tablet or laptop computer</a:t>
            </a:r>
            <a:r>
              <a:rPr lang="en-US" sz="1600" dirty="0"/>
              <a:t>. Prizes are made possible through a donation from the </a:t>
            </a:r>
            <a:r>
              <a:rPr lang="en-US" sz="1600" b="1" dirty="0"/>
              <a:t>Texas Chemical Council</a:t>
            </a:r>
            <a:r>
              <a:rPr lang="en-US" sz="1600" dirty="0"/>
              <a:t>.</a:t>
            </a:r>
          </a:p>
        </p:txBody>
      </p:sp>
      <p:pic>
        <p:nvPicPr>
          <p:cNvPr id="10" name="Picture 9" descr="A picture containing text&#10;&#10;Description automatically generated">
            <a:extLst>
              <a:ext uri="{FF2B5EF4-FFF2-40B4-BE49-F238E27FC236}">
                <a16:creationId xmlns:a16="http://schemas.microsoft.com/office/drawing/2014/main" id="{E9E8DABF-5750-4BAC-B168-71E132F0E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 y="4657055"/>
            <a:ext cx="2383950" cy="1842143"/>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text, newspaper, sign, street&#10;&#10;Description automatically generated">
            <a:extLst>
              <a:ext uri="{FF2B5EF4-FFF2-40B4-BE49-F238E27FC236}">
                <a16:creationId xmlns:a16="http://schemas.microsoft.com/office/drawing/2014/main" id="{35408D28-12C6-4583-8B21-40A224555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230" y="4326422"/>
            <a:ext cx="3259165" cy="2172777"/>
          </a:xfrm>
          <a:prstGeom prst="rect">
            <a:avLst/>
          </a:prstGeom>
          <a:ln>
            <a:noFill/>
          </a:ln>
          <a:effectLst>
            <a:outerShdw blurRad="292100" dist="139700" dir="2700000" algn="tl" rotWithShape="0">
              <a:srgbClr val="333333">
                <a:alpha val="65000"/>
              </a:srgbClr>
            </a:outerShdw>
          </a:effectLst>
        </p:spPr>
      </p:pic>
      <p:pic>
        <p:nvPicPr>
          <p:cNvPr id="18" name="Picture 17" descr="A close up of a sign&#10;&#10;Description automatically generated">
            <a:extLst>
              <a:ext uri="{FF2B5EF4-FFF2-40B4-BE49-F238E27FC236}">
                <a16:creationId xmlns:a16="http://schemas.microsoft.com/office/drawing/2014/main" id="{015C196A-1797-4AE5-AD7F-277174871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573" y="4657055"/>
            <a:ext cx="2383952" cy="1842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2936279"/>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Campaigns &amp; Partnerships</a:t>
            </a:r>
            <a:endParaRPr lang="en-GB" dirty="0"/>
          </a:p>
        </p:txBody>
      </p:sp>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p:txBody>
          <a:bodyPr/>
          <a:lstStyle/>
          <a:p>
            <a:r>
              <a:rPr lang="en-US" sz="1800" dirty="0"/>
              <a:t>Country Star PSAs</a:t>
            </a:r>
            <a:endParaRPr lang="en-GB" sz="1800" dirty="0"/>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a:xfrm>
            <a:off x="735239" y="4219872"/>
            <a:ext cx="3064313" cy="2063480"/>
          </a:xfrm>
        </p:spPr>
        <p:txBody>
          <a:bodyPr/>
          <a:lstStyle/>
          <a:p>
            <a:r>
              <a:rPr lang="en-US" sz="1600" dirty="0"/>
              <a:t>Since 2013, TCOT has partnered with recording artists like </a:t>
            </a:r>
            <a:r>
              <a:rPr lang="en-US" sz="1600" b="1" dirty="0"/>
              <a:t>Kevin Fowler</a:t>
            </a:r>
            <a:r>
              <a:rPr lang="en-US" sz="1600" dirty="0"/>
              <a:t>,</a:t>
            </a:r>
            <a:r>
              <a:rPr lang="en-US" sz="1600" b="1" dirty="0"/>
              <a:t> Rick Trevino</a:t>
            </a:r>
            <a:r>
              <a:rPr lang="en-US" sz="1600" dirty="0"/>
              <a:t>, and </a:t>
            </a:r>
            <a:r>
              <a:rPr lang="en-US" sz="1600" b="1" dirty="0"/>
              <a:t>Cody Johnson</a:t>
            </a:r>
            <a:r>
              <a:rPr lang="en-US" sz="1600" dirty="0"/>
              <a:t> to produce PSAs encouraging Texans to protect our state’s natural resources. These PSAs </a:t>
            </a:r>
            <a:r>
              <a:rPr lang="en-US" sz="1600" b="1" dirty="0"/>
              <a:t>aired on television and radio stations </a:t>
            </a:r>
            <a:r>
              <a:rPr lang="en-US" sz="1600" dirty="0"/>
              <a:t>statewide in both English and Spanish.</a:t>
            </a: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p:txBody>
          <a:bodyPr/>
          <a:lstStyle/>
          <a:p>
            <a:r>
              <a:rPr lang="en-US" sz="1800" dirty="0"/>
              <a:t>Proud Partners</a:t>
            </a:r>
            <a:endParaRPr lang="en-GB" sz="1800"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a:xfrm>
            <a:off x="4589925" y="4219871"/>
            <a:ext cx="3255700" cy="2063481"/>
          </a:xfrm>
        </p:spPr>
        <p:txBody>
          <a:bodyPr/>
          <a:lstStyle/>
          <a:p>
            <a:r>
              <a:rPr lang="en-US" sz="1600" dirty="0"/>
              <a:t>TCOT’s </a:t>
            </a:r>
            <a:r>
              <a:rPr lang="en-US" sz="1600" b="1" dirty="0"/>
              <a:t>Proud Partner Program</a:t>
            </a:r>
            <a:r>
              <a:rPr lang="en-US" sz="1600" dirty="0"/>
              <a:t> is an organizational responsibility program that allows nonprofits, corporations, governments, and private entities to </a:t>
            </a:r>
            <a:r>
              <a:rPr lang="en-US" sz="1600" b="1" dirty="0"/>
              <a:t>take a pledge</a:t>
            </a:r>
            <a:r>
              <a:rPr lang="en-US" sz="1600" dirty="0"/>
              <a:t> demonstrating their commitment to protecting the Texas environment.</a:t>
            </a:r>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p:txBody>
          <a:bodyPr/>
          <a:lstStyle/>
          <a:p>
            <a:r>
              <a:rPr lang="en-US" sz="1800" dirty="0"/>
              <a:t>Scout Organizations</a:t>
            </a:r>
            <a:endParaRPr lang="en-GB" sz="1800" dirty="0"/>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a:xfrm>
            <a:off x="8635999" y="4219872"/>
            <a:ext cx="3064312" cy="2063482"/>
          </a:xfrm>
        </p:spPr>
        <p:txBody>
          <a:bodyPr/>
          <a:lstStyle/>
          <a:p>
            <a:r>
              <a:rPr lang="en-US" sz="1600" dirty="0"/>
              <a:t>TCOT recognizes </a:t>
            </a:r>
            <a:r>
              <a:rPr lang="en-US" sz="1600" b="1" dirty="0"/>
              <a:t>Girl Scouts &amp; Boy Scouts</a:t>
            </a:r>
            <a:r>
              <a:rPr lang="en-US" sz="1600" dirty="0"/>
              <a:t> who are doing their part to conserve water and energy, keep our air and water clean, and reduce waste. These </a:t>
            </a:r>
            <a:r>
              <a:rPr lang="en-US" sz="1600" b="1" dirty="0"/>
              <a:t>patches and awards</a:t>
            </a:r>
            <a:r>
              <a:rPr lang="en-US" sz="1600" dirty="0"/>
              <a:t> symbolize a commitment to both learning and educating others on how we can keep our state great.</a:t>
            </a:r>
          </a:p>
        </p:txBody>
      </p:sp>
      <p:pic>
        <p:nvPicPr>
          <p:cNvPr id="3" name="Picture 2" descr="A person holding a guitar&#10;&#10;Description automatically generated">
            <a:extLst>
              <a:ext uri="{FF2B5EF4-FFF2-40B4-BE49-F238E27FC236}">
                <a16:creationId xmlns:a16="http://schemas.microsoft.com/office/drawing/2014/main" id="{79905BBB-8C44-4E4F-96FA-D0E590E92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81" y="1600399"/>
            <a:ext cx="2889890" cy="1926593"/>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person, man, standing, holding&#10;&#10;Description automatically generated">
            <a:extLst>
              <a:ext uri="{FF2B5EF4-FFF2-40B4-BE49-F238E27FC236}">
                <a16:creationId xmlns:a16="http://schemas.microsoft.com/office/drawing/2014/main" id="{2D49E64A-AEC5-4EC9-BC53-3FD0A39044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605129" y="1601649"/>
            <a:ext cx="2740219" cy="1926593"/>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B5C062F8-B73C-4BF2-85BA-B960B96A3803}"/>
              </a:ext>
            </a:extLst>
          </p:cNvPr>
          <p:cNvGrpSpPr/>
          <p:nvPr/>
        </p:nvGrpSpPr>
        <p:grpSpPr>
          <a:xfrm>
            <a:off x="4166191" y="1600399"/>
            <a:ext cx="3859618" cy="1926593"/>
            <a:chOff x="4166191" y="1600399"/>
            <a:chExt cx="3859618" cy="1926593"/>
          </a:xfrm>
        </p:grpSpPr>
        <p:pic>
          <p:nvPicPr>
            <p:cNvPr id="5" name="Picture 4" descr="A group of people posing for the camera&#10;&#10;Description automatically generated">
              <a:extLst>
                <a:ext uri="{FF2B5EF4-FFF2-40B4-BE49-F238E27FC236}">
                  <a16:creationId xmlns:a16="http://schemas.microsoft.com/office/drawing/2014/main" id="{9FE09448-9C8E-4BFC-989A-F19711CC202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166191" y="1600400"/>
              <a:ext cx="3859618" cy="192659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D09FDB3-3C89-415A-A587-500C9ED9A1D7}"/>
                </a:ext>
              </a:extLst>
            </p:cNvPr>
            <p:cNvSpPr/>
            <p:nvPr/>
          </p:nvSpPr>
          <p:spPr>
            <a:xfrm>
              <a:off x="6584156" y="1600399"/>
              <a:ext cx="1440657" cy="6808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descr="A picture containing clock&#10;&#10;Description automatically generated">
              <a:extLst>
                <a:ext uri="{FF2B5EF4-FFF2-40B4-BE49-F238E27FC236}">
                  <a16:creationId xmlns:a16="http://schemas.microsoft.com/office/drawing/2014/main" id="{2851E810-1593-4CED-A77C-E036733EAAA2}"/>
                </a:ext>
              </a:extLst>
            </p:cNvPr>
            <p:cNvPicPr>
              <a:picLocks noChangeAspect="1"/>
            </p:cNvPicPr>
            <p:nvPr/>
          </p:nvPicPr>
          <p:blipFill>
            <a:blip r:embed="rId5"/>
            <a:stretch>
              <a:fillRect/>
            </a:stretch>
          </p:blipFill>
          <p:spPr>
            <a:xfrm>
              <a:off x="6713552" y="1645352"/>
              <a:ext cx="1181863" cy="590932"/>
            </a:xfrm>
            <a:prstGeom prst="rect">
              <a:avLst/>
            </a:prstGeom>
          </p:spPr>
        </p:pic>
      </p:grpSp>
    </p:spTree>
    <p:extLst>
      <p:ext uri="{BB962C8B-B14F-4D97-AF65-F5344CB8AC3E}">
        <p14:creationId xmlns:p14="http://schemas.microsoft.com/office/powerpoint/2010/main" val="4284431860"/>
      </p:ext>
    </p:extLst>
  </p:cSld>
  <p:clrMapOvr>
    <a:masterClrMapping/>
  </p:clrMapOvr>
  <p:transition spd="med">
    <p:pull/>
  </p:transition>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2.xml><?xml version="1.0" encoding="utf-8"?>
<ds:datastoreItem xmlns:ds="http://schemas.openxmlformats.org/officeDocument/2006/customXml" ds:itemID="{599B7651-08C1-49A1-AFE9-4E4CD342176D}">
  <ds:schemaRef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http://schemas.microsoft.com/office/2006/metadata/properties"/>
    <ds:schemaRef ds:uri="http://purl.org/dc/term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B8E2C315-492F-482C-BE04-955377E1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1330</Words>
  <Application>Microsoft Office PowerPoint</Application>
  <PresentationFormat>Widescreen</PresentationFormat>
  <Paragraphs>115</Paragraphs>
  <Slides>19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Open Sans</vt:lpstr>
      <vt:lpstr>Trebuchet MS</vt:lpstr>
      <vt:lpstr>Office Theme</vt:lpstr>
      <vt:lpstr>Program Overview</vt:lpstr>
      <vt:lpstr>Presentation Overview</vt:lpstr>
      <vt:lpstr>What is “Take Care of Texas?”</vt:lpstr>
      <vt:lpstr>What is “Take Care of Texas?”</vt:lpstr>
      <vt:lpstr>TCOT Program Videos</vt:lpstr>
      <vt:lpstr>Key Program Features</vt:lpstr>
      <vt:lpstr>Educator Resources</vt:lpstr>
      <vt:lpstr>Student Contests</vt:lpstr>
      <vt:lpstr>Campaigns &amp; Partnerships</vt:lpstr>
      <vt:lpstr>Important Online Resources</vt:lpstr>
      <vt:lpstr>Important Online Resources</vt:lpstr>
      <vt:lpstr>Important Online Resources</vt:lpstr>
      <vt:lpstr>Newsletters</vt:lpstr>
      <vt:lpstr>Free Publications &amp; Infographics</vt:lpstr>
      <vt:lpstr>How to Get Involved</vt:lpstr>
      <vt:lpstr>How to Get Involved</vt:lpstr>
      <vt:lpstr>How to Get Involved</vt:lpstr>
      <vt:lpstr>How to Get Involved</vt:lpstr>
      <vt:lpstr>THANK Y’ALL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2020-01-17T21:43:02Z</dcterms:created>
  <dcterms:modified xsi:type="dcterms:W3CDTF">2020-02-07T20:19:45Z</dcterms:modified>
</cp:coreProperties>
</file>